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16"/>
  </p:notesMasterIdLst>
  <p:sldIdLst>
    <p:sldId id="256" r:id="rId2"/>
    <p:sldId id="257" r:id="rId3"/>
    <p:sldId id="258" r:id="rId4"/>
    <p:sldId id="259" r:id="rId5"/>
    <p:sldId id="269" r:id="rId6"/>
    <p:sldId id="260" r:id="rId7"/>
    <p:sldId id="262" r:id="rId8"/>
    <p:sldId id="263" r:id="rId9"/>
    <p:sldId id="264" r:id="rId10"/>
    <p:sldId id="270" r:id="rId11"/>
    <p:sldId id="265"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366" autoAdjust="0"/>
  </p:normalViewPr>
  <p:slideViewPr>
    <p:cSldViewPr snapToGrid="0" showGuides="1">
      <p:cViewPr varScale="1">
        <p:scale>
          <a:sx n="81" d="100"/>
          <a:sy n="81" d="100"/>
        </p:scale>
        <p:origin x="17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FC0D0D-0121-4F50-AF0F-6BED32A3D10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062BF7-2C69-484F-8B87-C17D2181C25D}">
      <dgm:prSet/>
      <dgm:spPr/>
      <dgm:t>
        <a:bodyPr/>
        <a:lstStyle/>
        <a:p>
          <a:pPr>
            <a:lnSpc>
              <a:spcPct val="100000"/>
            </a:lnSpc>
          </a:pPr>
          <a:r>
            <a:rPr lang="en-US" dirty="0"/>
            <a:t>The performances of both Image Classification and the Speech Emotion recognition models were measured by calculating and plotting the Accuracy and Loss functions as shown in the figures. </a:t>
          </a:r>
        </a:p>
      </dgm:t>
    </dgm:pt>
    <dgm:pt modelId="{924AC3E3-B32D-408A-B04D-634717B1E8D5}" type="parTrans" cxnId="{49499B59-F1B5-4CFE-853F-D265374F05CD}">
      <dgm:prSet/>
      <dgm:spPr/>
      <dgm:t>
        <a:bodyPr/>
        <a:lstStyle/>
        <a:p>
          <a:endParaRPr lang="en-US"/>
        </a:p>
      </dgm:t>
    </dgm:pt>
    <dgm:pt modelId="{745C00EA-8876-412C-8113-2F02E7C48B88}" type="sibTrans" cxnId="{49499B59-F1B5-4CFE-853F-D265374F05CD}">
      <dgm:prSet/>
      <dgm:spPr/>
      <dgm:t>
        <a:bodyPr/>
        <a:lstStyle/>
        <a:p>
          <a:endParaRPr lang="en-US"/>
        </a:p>
      </dgm:t>
    </dgm:pt>
    <dgm:pt modelId="{33B5CB57-606B-4214-94FE-7A00CFB9CF06}">
      <dgm:prSet/>
      <dgm:spPr/>
      <dgm:t>
        <a:bodyPr/>
        <a:lstStyle/>
        <a:p>
          <a:pPr>
            <a:lnSpc>
              <a:spcPct val="100000"/>
            </a:lnSpc>
          </a:pPr>
          <a:r>
            <a:rPr lang="en-US"/>
            <a:t>The Accuracy that represents the percentage of predictions where the predicted value is the same as the actual value, appears to increase as the number of Epochs increases and then starts to flatten. </a:t>
          </a:r>
        </a:p>
      </dgm:t>
    </dgm:pt>
    <dgm:pt modelId="{35806A88-CDD6-44B6-8CB0-7B52907E2D55}" type="parTrans" cxnId="{6CC9CA25-5BF8-4658-9ACF-61938B672F67}">
      <dgm:prSet/>
      <dgm:spPr/>
      <dgm:t>
        <a:bodyPr/>
        <a:lstStyle/>
        <a:p>
          <a:endParaRPr lang="en-US"/>
        </a:p>
      </dgm:t>
    </dgm:pt>
    <dgm:pt modelId="{1AEFB6A4-31ED-4F82-9BEC-EC7D8B45C811}" type="sibTrans" cxnId="{6CC9CA25-5BF8-4658-9ACF-61938B672F67}">
      <dgm:prSet/>
      <dgm:spPr/>
      <dgm:t>
        <a:bodyPr/>
        <a:lstStyle/>
        <a:p>
          <a:endParaRPr lang="en-US"/>
        </a:p>
      </dgm:t>
    </dgm:pt>
    <dgm:pt modelId="{497B6FC5-BCBF-42AC-85C5-32293B785A36}">
      <dgm:prSet/>
      <dgm:spPr/>
      <dgm:t>
        <a:bodyPr/>
        <a:lstStyle/>
        <a:p>
          <a:pPr>
            <a:lnSpc>
              <a:spcPct val="100000"/>
            </a:lnSpc>
          </a:pPr>
          <a:r>
            <a:rPr lang="en-US" dirty="0"/>
            <a:t>The Loss, which represents the sum of errors made in each sample, decreases as the number of epochs increases.  </a:t>
          </a:r>
        </a:p>
      </dgm:t>
    </dgm:pt>
    <dgm:pt modelId="{692CCF6C-1E9E-4872-B964-56000136BDF2}" type="parTrans" cxnId="{0524317C-7AFE-4693-8203-D5A36D1D7DF6}">
      <dgm:prSet/>
      <dgm:spPr/>
      <dgm:t>
        <a:bodyPr/>
        <a:lstStyle/>
        <a:p>
          <a:endParaRPr lang="en-US"/>
        </a:p>
      </dgm:t>
    </dgm:pt>
    <dgm:pt modelId="{E883B7EF-1016-4FB6-8B49-0F312E25F2A4}" type="sibTrans" cxnId="{0524317C-7AFE-4693-8203-D5A36D1D7DF6}">
      <dgm:prSet/>
      <dgm:spPr/>
      <dgm:t>
        <a:bodyPr/>
        <a:lstStyle/>
        <a:p>
          <a:endParaRPr lang="en-US"/>
        </a:p>
      </dgm:t>
    </dgm:pt>
    <dgm:pt modelId="{BCD678AC-4090-45B9-BEC7-CEFDDB17939F}">
      <dgm:prSet/>
      <dgm:spPr/>
      <dgm:t>
        <a:bodyPr/>
        <a:lstStyle/>
        <a:p>
          <a:pPr>
            <a:lnSpc>
              <a:spcPct val="100000"/>
            </a:lnSpc>
          </a:pPr>
          <a:r>
            <a:rPr lang="en-US" dirty="0"/>
            <a:t>The Confusion Matrix commonly used to describe the Classification model performance suggests that the Speech emotion model predicted most values correctly. </a:t>
          </a:r>
        </a:p>
      </dgm:t>
    </dgm:pt>
    <dgm:pt modelId="{13DE690D-4161-40B5-A601-2501AC495130}" type="parTrans" cxnId="{F19925DE-CF34-4FD1-B37D-F8B1823A4F18}">
      <dgm:prSet/>
      <dgm:spPr/>
      <dgm:t>
        <a:bodyPr/>
        <a:lstStyle/>
        <a:p>
          <a:endParaRPr lang="en-US"/>
        </a:p>
      </dgm:t>
    </dgm:pt>
    <dgm:pt modelId="{89AEBC66-B25C-4D04-A734-281F7AFA5EA3}" type="sibTrans" cxnId="{F19925DE-CF34-4FD1-B37D-F8B1823A4F18}">
      <dgm:prSet/>
      <dgm:spPr/>
      <dgm:t>
        <a:bodyPr/>
        <a:lstStyle/>
        <a:p>
          <a:endParaRPr lang="en-US"/>
        </a:p>
      </dgm:t>
    </dgm:pt>
    <dgm:pt modelId="{B5D15C67-31A4-4642-A7D2-5F7512A74BE5}">
      <dgm:prSet/>
      <dgm:spPr/>
      <dgm:t>
        <a:bodyPr/>
        <a:lstStyle/>
        <a:p>
          <a:pPr>
            <a:lnSpc>
              <a:spcPct val="100000"/>
            </a:lnSpc>
          </a:pPr>
          <a:endParaRPr lang="en-US"/>
        </a:p>
      </dgm:t>
    </dgm:pt>
    <dgm:pt modelId="{149D78FA-4B4C-406F-982D-FF63581D8D17}" type="parTrans" cxnId="{5561011A-6658-465D-8265-54AB3F684086}">
      <dgm:prSet/>
      <dgm:spPr/>
      <dgm:t>
        <a:bodyPr/>
        <a:lstStyle/>
        <a:p>
          <a:endParaRPr lang="en-US"/>
        </a:p>
      </dgm:t>
    </dgm:pt>
    <dgm:pt modelId="{A61ED905-F061-4ABC-B4E0-735FC1AC48CA}" type="sibTrans" cxnId="{5561011A-6658-465D-8265-54AB3F684086}">
      <dgm:prSet/>
      <dgm:spPr/>
      <dgm:t>
        <a:bodyPr/>
        <a:lstStyle/>
        <a:p>
          <a:endParaRPr lang="en-US"/>
        </a:p>
      </dgm:t>
    </dgm:pt>
    <dgm:pt modelId="{3662F891-99DE-4C2E-8068-81C5401724E4}" type="pres">
      <dgm:prSet presAssocID="{61FC0D0D-0121-4F50-AF0F-6BED32A3D105}" presName="root" presStyleCnt="0">
        <dgm:presLayoutVars>
          <dgm:dir/>
          <dgm:resizeHandles val="exact"/>
        </dgm:presLayoutVars>
      </dgm:prSet>
      <dgm:spPr/>
    </dgm:pt>
    <dgm:pt modelId="{C0A7A8EA-11D5-44D4-8613-7184B3C4AB97}" type="pres">
      <dgm:prSet presAssocID="{D8062BF7-2C69-484F-8B87-C17D2181C25D}" presName="compNode" presStyleCnt="0"/>
      <dgm:spPr/>
    </dgm:pt>
    <dgm:pt modelId="{8B10E492-03D1-46AF-9D87-A617A6D068BC}" type="pres">
      <dgm:prSet presAssocID="{D8062BF7-2C69-484F-8B87-C17D2181C25D}" presName="bgRect" presStyleLbl="bgShp" presStyleIdx="0" presStyleCnt="5"/>
      <dgm:spPr/>
    </dgm:pt>
    <dgm:pt modelId="{B7041B3B-75AF-4F34-93E1-89CE8CF7FE2B}" type="pres">
      <dgm:prSet presAssocID="{D8062BF7-2C69-484F-8B87-C17D2181C25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DF253FF-EDFD-4811-91C0-7F25955FC6B0}" type="pres">
      <dgm:prSet presAssocID="{D8062BF7-2C69-484F-8B87-C17D2181C25D}" presName="spaceRect" presStyleCnt="0"/>
      <dgm:spPr/>
    </dgm:pt>
    <dgm:pt modelId="{5EB6DBE2-B3FA-4C17-B501-F57FA9FB88B8}" type="pres">
      <dgm:prSet presAssocID="{D8062BF7-2C69-484F-8B87-C17D2181C25D}" presName="parTx" presStyleLbl="revTx" presStyleIdx="0" presStyleCnt="5">
        <dgm:presLayoutVars>
          <dgm:chMax val="0"/>
          <dgm:chPref val="0"/>
        </dgm:presLayoutVars>
      </dgm:prSet>
      <dgm:spPr/>
    </dgm:pt>
    <dgm:pt modelId="{71693D4B-ACA7-4273-8074-06ED73E4545F}" type="pres">
      <dgm:prSet presAssocID="{745C00EA-8876-412C-8113-2F02E7C48B88}" presName="sibTrans" presStyleCnt="0"/>
      <dgm:spPr/>
    </dgm:pt>
    <dgm:pt modelId="{4DF87218-9745-4FA9-BE13-6C8A611F8133}" type="pres">
      <dgm:prSet presAssocID="{33B5CB57-606B-4214-94FE-7A00CFB9CF06}" presName="compNode" presStyleCnt="0"/>
      <dgm:spPr/>
    </dgm:pt>
    <dgm:pt modelId="{2B9C304B-5EBF-4514-A14E-DA7D5D00913C}" type="pres">
      <dgm:prSet presAssocID="{33B5CB57-606B-4214-94FE-7A00CFB9CF06}" presName="bgRect" presStyleLbl="bgShp" presStyleIdx="1" presStyleCnt="5"/>
      <dgm:spPr/>
    </dgm:pt>
    <dgm:pt modelId="{C14C88B5-74EE-4BCD-BFF8-214AB6785339}" type="pres">
      <dgm:prSet presAssocID="{33B5CB57-606B-4214-94FE-7A00CFB9CF0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B99FAB17-76A2-476F-9E87-B591016F3B42}" type="pres">
      <dgm:prSet presAssocID="{33B5CB57-606B-4214-94FE-7A00CFB9CF06}" presName="spaceRect" presStyleCnt="0"/>
      <dgm:spPr/>
    </dgm:pt>
    <dgm:pt modelId="{8493EE59-D0D6-4CC0-8F8B-A1F21FBA8D77}" type="pres">
      <dgm:prSet presAssocID="{33B5CB57-606B-4214-94FE-7A00CFB9CF06}" presName="parTx" presStyleLbl="revTx" presStyleIdx="1" presStyleCnt="5">
        <dgm:presLayoutVars>
          <dgm:chMax val="0"/>
          <dgm:chPref val="0"/>
        </dgm:presLayoutVars>
      </dgm:prSet>
      <dgm:spPr/>
    </dgm:pt>
    <dgm:pt modelId="{9A9D2B8E-BF70-43E6-8157-3FD80B29F732}" type="pres">
      <dgm:prSet presAssocID="{1AEFB6A4-31ED-4F82-9BEC-EC7D8B45C811}" presName="sibTrans" presStyleCnt="0"/>
      <dgm:spPr/>
    </dgm:pt>
    <dgm:pt modelId="{F28A92EF-30F7-4345-BA28-B5100B176355}" type="pres">
      <dgm:prSet presAssocID="{497B6FC5-BCBF-42AC-85C5-32293B785A36}" presName="compNode" presStyleCnt="0"/>
      <dgm:spPr/>
    </dgm:pt>
    <dgm:pt modelId="{F56BBF2F-F3FF-4ECF-8FF3-F98F0E0B161F}" type="pres">
      <dgm:prSet presAssocID="{497B6FC5-BCBF-42AC-85C5-32293B785A36}" presName="bgRect" presStyleLbl="bgShp" presStyleIdx="2" presStyleCnt="5"/>
      <dgm:spPr/>
    </dgm:pt>
    <dgm:pt modelId="{1C565DBE-8B21-4E91-9FFB-15A93289B73B}" type="pres">
      <dgm:prSet presAssocID="{497B6FC5-BCBF-42AC-85C5-32293B785A3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A3ABD2A6-E586-496D-821C-4FEBD76FD44C}" type="pres">
      <dgm:prSet presAssocID="{497B6FC5-BCBF-42AC-85C5-32293B785A36}" presName="spaceRect" presStyleCnt="0"/>
      <dgm:spPr/>
    </dgm:pt>
    <dgm:pt modelId="{6CA7C9A6-2F81-411B-8FC3-B06FFA99CB21}" type="pres">
      <dgm:prSet presAssocID="{497B6FC5-BCBF-42AC-85C5-32293B785A36}" presName="parTx" presStyleLbl="revTx" presStyleIdx="2" presStyleCnt="5">
        <dgm:presLayoutVars>
          <dgm:chMax val="0"/>
          <dgm:chPref val="0"/>
        </dgm:presLayoutVars>
      </dgm:prSet>
      <dgm:spPr/>
    </dgm:pt>
    <dgm:pt modelId="{FCE529F6-5D13-497E-9E4D-79AD9FAF954D}" type="pres">
      <dgm:prSet presAssocID="{E883B7EF-1016-4FB6-8B49-0F312E25F2A4}" presName="sibTrans" presStyleCnt="0"/>
      <dgm:spPr/>
    </dgm:pt>
    <dgm:pt modelId="{0710A472-C6FF-44E6-AF3A-2941F968F8D1}" type="pres">
      <dgm:prSet presAssocID="{BCD678AC-4090-45B9-BEC7-CEFDDB17939F}" presName="compNode" presStyleCnt="0"/>
      <dgm:spPr/>
    </dgm:pt>
    <dgm:pt modelId="{D4D5953D-F8C0-4C2C-8EB1-08D189EBDC47}" type="pres">
      <dgm:prSet presAssocID="{BCD678AC-4090-45B9-BEC7-CEFDDB17939F}" presName="bgRect" presStyleLbl="bgShp" presStyleIdx="3" presStyleCnt="5"/>
      <dgm:spPr/>
    </dgm:pt>
    <dgm:pt modelId="{4DADC510-F4DC-4E98-9103-6252D7A215E1}" type="pres">
      <dgm:prSet presAssocID="{BCD678AC-4090-45B9-BEC7-CEFDDB17939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43492D43-CA20-4414-BC5C-43A76A5FDAE1}" type="pres">
      <dgm:prSet presAssocID="{BCD678AC-4090-45B9-BEC7-CEFDDB17939F}" presName="spaceRect" presStyleCnt="0"/>
      <dgm:spPr/>
    </dgm:pt>
    <dgm:pt modelId="{B55A3B02-D2CA-423F-B54D-C759DFB30D99}" type="pres">
      <dgm:prSet presAssocID="{BCD678AC-4090-45B9-BEC7-CEFDDB17939F}" presName="parTx" presStyleLbl="revTx" presStyleIdx="3" presStyleCnt="5">
        <dgm:presLayoutVars>
          <dgm:chMax val="0"/>
          <dgm:chPref val="0"/>
        </dgm:presLayoutVars>
      </dgm:prSet>
      <dgm:spPr/>
    </dgm:pt>
    <dgm:pt modelId="{5439BF9F-F8A6-46BD-A58C-30AFF91112C5}" type="pres">
      <dgm:prSet presAssocID="{89AEBC66-B25C-4D04-A734-281F7AFA5EA3}" presName="sibTrans" presStyleCnt="0"/>
      <dgm:spPr/>
    </dgm:pt>
    <dgm:pt modelId="{B68A5240-CA00-4F6A-923D-8651D7336BF6}" type="pres">
      <dgm:prSet presAssocID="{B5D15C67-31A4-4642-A7D2-5F7512A74BE5}" presName="compNode" presStyleCnt="0"/>
      <dgm:spPr/>
    </dgm:pt>
    <dgm:pt modelId="{FCB755DC-B6A7-4B4D-8811-BC230764BF5A}" type="pres">
      <dgm:prSet presAssocID="{B5D15C67-31A4-4642-A7D2-5F7512A74BE5}" presName="bgRect" presStyleLbl="bgShp" presStyleIdx="4" presStyleCnt="5"/>
      <dgm:spPr/>
    </dgm:pt>
    <dgm:pt modelId="{12A6D89E-0271-4361-BD44-436E9E3E8552}" type="pres">
      <dgm:prSet presAssocID="{B5D15C67-31A4-4642-A7D2-5F7512A74BE5}"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rain in head with solid fill"/>
        </a:ext>
      </dgm:extLst>
    </dgm:pt>
    <dgm:pt modelId="{C92C8C07-814E-400B-99ED-C60FD6362C1E}" type="pres">
      <dgm:prSet presAssocID="{B5D15C67-31A4-4642-A7D2-5F7512A74BE5}" presName="spaceRect" presStyleCnt="0"/>
      <dgm:spPr/>
    </dgm:pt>
    <dgm:pt modelId="{6C2EC817-A214-4ED5-B0CF-236CD751A91A}" type="pres">
      <dgm:prSet presAssocID="{B5D15C67-31A4-4642-A7D2-5F7512A74BE5}" presName="parTx" presStyleLbl="revTx" presStyleIdx="4" presStyleCnt="5">
        <dgm:presLayoutVars>
          <dgm:chMax val="0"/>
          <dgm:chPref val="0"/>
        </dgm:presLayoutVars>
      </dgm:prSet>
      <dgm:spPr/>
    </dgm:pt>
  </dgm:ptLst>
  <dgm:cxnLst>
    <dgm:cxn modelId="{F4CFF200-941A-48FD-AD51-51E40703DEC6}" type="presOf" srcId="{D8062BF7-2C69-484F-8B87-C17D2181C25D}" destId="{5EB6DBE2-B3FA-4C17-B501-F57FA9FB88B8}" srcOrd="0" destOrd="0" presId="urn:microsoft.com/office/officeart/2018/2/layout/IconVerticalSolidList"/>
    <dgm:cxn modelId="{5561011A-6658-465D-8265-54AB3F684086}" srcId="{61FC0D0D-0121-4F50-AF0F-6BED32A3D105}" destId="{B5D15C67-31A4-4642-A7D2-5F7512A74BE5}" srcOrd="4" destOrd="0" parTransId="{149D78FA-4B4C-406F-982D-FF63581D8D17}" sibTransId="{A61ED905-F061-4ABC-B4E0-735FC1AC48CA}"/>
    <dgm:cxn modelId="{6CC9CA25-5BF8-4658-9ACF-61938B672F67}" srcId="{61FC0D0D-0121-4F50-AF0F-6BED32A3D105}" destId="{33B5CB57-606B-4214-94FE-7A00CFB9CF06}" srcOrd="1" destOrd="0" parTransId="{35806A88-CDD6-44B6-8CB0-7B52907E2D55}" sibTransId="{1AEFB6A4-31ED-4F82-9BEC-EC7D8B45C811}"/>
    <dgm:cxn modelId="{1EA7F52C-5388-433A-9390-11E8E98294AC}" type="presOf" srcId="{61FC0D0D-0121-4F50-AF0F-6BED32A3D105}" destId="{3662F891-99DE-4C2E-8068-81C5401724E4}" srcOrd="0" destOrd="0" presId="urn:microsoft.com/office/officeart/2018/2/layout/IconVerticalSolidList"/>
    <dgm:cxn modelId="{8FD7622E-EC89-448C-AAD1-5D95FE355143}" type="presOf" srcId="{B5D15C67-31A4-4642-A7D2-5F7512A74BE5}" destId="{6C2EC817-A214-4ED5-B0CF-236CD751A91A}" srcOrd="0" destOrd="0" presId="urn:microsoft.com/office/officeart/2018/2/layout/IconVerticalSolidList"/>
    <dgm:cxn modelId="{1E46165E-B8DA-42D7-B54E-D25B48570A7A}" type="presOf" srcId="{33B5CB57-606B-4214-94FE-7A00CFB9CF06}" destId="{8493EE59-D0D6-4CC0-8F8B-A1F21FBA8D77}" srcOrd="0" destOrd="0" presId="urn:microsoft.com/office/officeart/2018/2/layout/IconVerticalSolidList"/>
    <dgm:cxn modelId="{83709A5F-BA78-47F8-B75D-B1E514E7772B}" type="presOf" srcId="{497B6FC5-BCBF-42AC-85C5-32293B785A36}" destId="{6CA7C9A6-2F81-411B-8FC3-B06FFA99CB21}" srcOrd="0" destOrd="0" presId="urn:microsoft.com/office/officeart/2018/2/layout/IconVerticalSolidList"/>
    <dgm:cxn modelId="{49499B59-F1B5-4CFE-853F-D265374F05CD}" srcId="{61FC0D0D-0121-4F50-AF0F-6BED32A3D105}" destId="{D8062BF7-2C69-484F-8B87-C17D2181C25D}" srcOrd="0" destOrd="0" parTransId="{924AC3E3-B32D-408A-B04D-634717B1E8D5}" sibTransId="{745C00EA-8876-412C-8113-2F02E7C48B88}"/>
    <dgm:cxn modelId="{0524317C-7AFE-4693-8203-D5A36D1D7DF6}" srcId="{61FC0D0D-0121-4F50-AF0F-6BED32A3D105}" destId="{497B6FC5-BCBF-42AC-85C5-32293B785A36}" srcOrd="2" destOrd="0" parTransId="{692CCF6C-1E9E-4872-B964-56000136BDF2}" sibTransId="{E883B7EF-1016-4FB6-8B49-0F312E25F2A4}"/>
    <dgm:cxn modelId="{2ACF4E80-3AAE-4AE0-9C74-124DCE5C422C}" type="presOf" srcId="{BCD678AC-4090-45B9-BEC7-CEFDDB17939F}" destId="{B55A3B02-D2CA-423F-B54D-C759DFB30D99}" srcOrd="0" destOrd="0" presId="urn:microsoft.com/office/officeart/2018/2/layout/IconVerticalSolidList"/>
    <dgm:cxn modelId="{F19925DE-CF34-4FD1-B37D-F8B1823A4F18}" srcId="{61FC0D0D-0121-4F50-AF0F-6BED32A3D105}" destId="{BCD678AC-4090-45B9-BEC7-CEFDDB17939F}" srcOrd="3" destOrd="0" parTransId="{13DE690D-4161-40B5-A601-2501AC495130}" sibTransId="{89AEBC66-B25C-4D04-A734-281F7AFA5EA3}"/>
    <dgm:cxn modelId="{DF72AEF6-BAB3-4461-B7D4-6EC315F4BF76}" type="presParOf" srcId="{3662F891-99DE-4C2E-8068-81C5401724E4}" destId="{C0A7A8EA-11D5-44D4-8613-7184B3C4AB97}" srcOrd="0" destOrd="0" presId="urn:microsoft.com/office/officeart/2018/2/layout/IconVerticalSolidList"/>
    <dgm:cxn modelId="{43D733E6-ED00-4852-BE44-D0E6842860C8}" type="presParOf" srcId="{C0A7A8EA-11D5-44D4-8613-7184B3C4AB97}" destId="{8B10E492-03D1-46AF-9D87-A617A6D068BC}" srcOrd="0" destOrd="0" presId="urn:microsoft.com/office/officeart/2018/2/layout/IconVerticalSolidList"/>
    <dgm:cxn modelId="{4A035D84-1FCD-46B5-918E-7B9EFB95B7A8}" type="presParOf" srcId="{C0A7A8EA-11D5-44D4-8613-7184B3C4AB97}" destId="{B7041B3B-75AF-4F34-93E1-89CE8CF7FE2B}" srcOrd="1" destOrd="0" presId="urn:microsoft.com/office/officeart/2018/2/layout/IconVerticalSolidList"/>
    <dgm:cxn modelId="{62BD00C6-275C-43ED-B660-12F8E04734FF}" type="presParOf" srcId="{C0A7A8EA-11D5-44D4-8613-7184B3C4AB97}" destId="{EDF253FF-EDFD-4811-91C0-7F25955FC6B0}" srcOrd="2" destOrd="0" presId="urn:microsoft.com/office/officeart/2018/2/layout/IconVerticalSolidList"/>
    <dgm:cxn modelId="{E5D7D6BC-10AC-4752-B738-91F1C24C16D8}" type="presParOf" srcId="{C0A7A8EA-11D5-44D4-8613-7184B3C4AB97}" destId="{5EB6DBE2-B3FA-4C17-B501-F57FA9FB88B8}" srcOrd="3" destOrd="0" presId="urn:microsoft.com/office/officeart/2018/2/layout/IconVerticalSolidList"/>
    <dgm:cxn modelId="{B297DC91-4721-4E4F-8229-8BDAA8014A9C}" type="presParOf" srcId="{3662F891-99DE-4C2E-8068-81C5401724E4}" destId="{71693D4B-ACA7-4273-8074-06ED73E4545F}" srcOrd="1" destOrd="0" presId="urn:microsoft.com/office/officeart/2018/2/layout/IconVerticalSolidList"/>
    <dgm:cxn modelId="{37BFA22A-6EB2-4562-AC5E-28812FADEC34}" type="presParOf" srcId="{3662F891-99DE-4C2E-8068-81C5401724E4}" destId="{4DF87218-9745-4FA9-BE13-6C8A611F8133}" srcOrd="2" destOrd="0" presId="urn:microsoft.com/office/officeart/2018/2/layout/IconVerticalSolidList"/>
    <dgm:cxn modelId="{1FEA7983-D0A7-4510-8468-3AC86CC2580F}" type="presParOf" srcId="{4DF87218-9745-4FA9-BE13-6C8A611F8133}" destId="{2B9C304B-5EBF-4514-A14E-DA7D5D00913C}" srcOrd="0" destOrd="0" presId="urn:microsoft.com/office/officeart/2018/2/layout/IconVerticalSolidList"/>
    <dgm:cxn modelId="{F95B180C-9D45-472B-A91F-E94678AC488E}" type="presParOf" srcId="{4DF87218-9745-4FA9-BE13-6C8A611F8133}" destId="{C14C88B5-74EE-4BCD-BFF8-214AB6785339}" srcOrd="1" destOrd="0" presId="urn:microsoft.com/office/officeart/2018/2/layout/IconVerticalSolidList"/>
    <dgm:cxn modelId="{B3227926-FA8D-42E8-A65D-DFD47E635369}" type="presParOf" srcId="{4DF87218-9745-4FA9-BE13-6C8A611F8133}" destId="{B99FAB17-76A2-476F-9E87-B591016F3B42}" srcOrd="2" destOrd="0" presId="urn:microsoft.com/office/officeart/2018/2/layout/IconVerticalSolidList"/>
    <dgm:cxn modelId="{CF393341-2879-4855-81F5-040CA9A716E2}" type="presParOf" srcId="{4DF87218-9745-4FA9-BE13-6C8A611F8133}" destId="{8493EE59-D0D6-4CC0-8F8B-A1F21FBA8D77}" srcOrd="3" destOrd="0" presId="urn:microsoft.com/office/officeart/2018/2/layout/IconVerticalSolidList"/>
    <dgm:cxn modelId="{47ECB9B1-A978-4460-8E22-0FC03BD03561}" type="presParOf" srcId="{3662F891-99DE-4C2E-8068-81C5401724E4}" destId="{9A9D2B8E-BF70-43E6-8157-3FD80B29F732}" srcOrd="3" destOrd="0" presId="urn:microsoft.com/office/officeart/2018/2/layout/IconVerticalSolidList"/>
    <dgm:cxn modelId="{2161C270-B36A-4EF8-859C-283366DCEC3B}" type="presParOf" srcId="{3662F891-99DE-4C2E-8068-81C5401724E4}" destId="{F28A92EF-30F7-4345-BA28-B5100B176355}" srcOrd="4" destOrd="0" presId="urn:microsoft.com/office/officeart/2018/2/layout/IconVerticalSolidList"/>
    <dgm:cxn modelId="{FFD3926F-E798-4969-B158-44FED924AC95}" type="presParOf" srcId="{F28A92EF-30F7-4345-BA28-B5100B176355}" destId="{F56BBF2F-F3FF-4ECF-8FF3-F98F0E0B161F}" srcOrd="0" destOrd="0" presId="urn:microsoft.com/office/officeart/2018/2/layout/IconVerticalSolidList"/>
    <dgm:cxn modelId="{37CB0A90-0C05-40BB-A995-AB24E48EB9B9}" type="presParOf" srcId="{F28A92EF-30F7-4345-BA28-B5100B176355}" destId="{1C565DBE-8B21-4E91-9FFB-15A93289B73B}" srcOrd="1" destOrd="0" presId="urn:microsoft.com/office/officeart/2018/2/layout/IconVerticalSolidList"/>
    <dgm:cxn modelId="{532E5F1D-997B-47FD-AAC9-18AA61C3C6A0}" type="presParOf" srcId="{F28A92EF-30F7-4345-BA28-B5100B176355}" destId="{A3ABD2A6-E586-496D-821C-4FEBD76FD44C}" srcOrd="2" destOrd="0" presId="urn:microsoft.com/office/officeart/2018/2/layout/IconVerticalSolidList"/>
    <dgm:cxn modelId="{33988517-371B-4F1E-B4BE-570CB01C32DC}" type="presParOf" srcId="{F28A92EF-30F7-4345-BA28-B5100B176355}" destId="{6CA7C9A6-2F81-411B-8FC3-B06FFA99CB21}" srcOrd="3" destOrd="0" presId="urn:microsoft.com/office/officeart/2018/2/layout/IconVerticalSolidList"/>
    <dgm:cxn modelId="{CC1DB3AA-EF8C-4C3B-8325-DBA4E929D279}" type="presParOf" srcId="{3662F891-99DE-4C2E-8068-81C5401724E4}" destId="{FCE529F6-5D13-497E-9E4D-79AD9FAF954D}" srcOrd="5" destOrd="0" presId="urn:microsoft.com/office/officeart/2018/2/layout/IconVerticalSolidList"/>
    <dgm:cxn modelId="{366C2069-CD8A-4F76-A9FB-A5CE68946AA8}" type="presParOf" srcId="{3662F891-99DE-4C2E-8068-81C5401724E4}" destId="{0710A472-C6FF-44E6-AF3A-2941F968F8D1}" srcOrd="6" destOrd="0" presId="urn:microsoft.com/office/officeart/2018/2/layout/IconVerticalSolidList"/>
    <dgm:cxn modelId="{C7F79248-2A94-4474-8265-6C1567D0B70A}" type="presParOf" srcId="{0710A472-C6FF-44E6-AF3A-2941F968F8D1}" destId="{D4D5953D-F8C0-4C2C-8EB1-08D189EBDC47}" srcOrd="0" destOrd="0" presId="urn:microsoft.com/office/officeart/2018/2/layout/IconVerticalSolidList"/>
    <dgm:cxn modelId="{46F13365-7405-40DC-8488-811001D12E5F}" type="presParOf" srcId="{0710A472-C6FF-44E6-AF3A-2941F968F8D1}" destId="{4DADC510-F4DC-4E98-9103-6252D7A215E1}" srcOrd="1" destOrd="0" presId="urn:microsoft.com/office/officeart/2018/2/layout/IconVerticalSolidList"/>
    <dgm:cxn modelId="{28FBF7FA-B328-44C7-AC57-5D318D64BA98}" type="presParOf" srcId="{0710A472-C6FF-44E6-AF3A-2941F968F8D1}" destId="{43492D43-CA20-4414-BC5C-43A76A5FDAE1}" srcOrd="2" destOrd="0" presId="urn:microsoft.com/office/officeart/2018/2/layout/IconVerticalSolidList"/>
    <dgm:cxn modelId="{3685023E-9C12-40A4-B05A-5C796DDE8A84}" type="presParOf" srcId="{0710A472-C6FF-44E6-AF3A-2941F968F8D1}" destId="{B55A3B02-D2CA-423F-B54D-C759DFB30D99}" srcOrd="3" destOrd="0" presId="urn:microsoft.com/office/officeart/2018/2/layout/IconVerticalSolidList"/>
    <dgm:cxn modelId="{DF12E275-DD87-4510-AF78-B26ECA8AD64D}" type="presParOf" srcId="{3662F891-99DE-4C2E-8068-81C5401724E4}" destId="{5439BF9F-F8A6-46BD-A58C-30AFF91112C5}" srcOrd="7" destOrd="0" presId="urn:microsoft.com/office/officeart/2018/2/layout/IconVerticalSolidList"/>
    <dgm:cxn modelId="{5DB11698-12B3-4C51-9EC6-CCB88F7FABB4}" type="presParOf" srcId="{3662F891-99DE-4C2E-8068-81C5401724E4}" destId="{B68A5240-CA00-4F6A-923D-8651D7336BF6}" srcOrd="8" destOrd="0" presId="urn:microsoft.com/office/officeart/2018/2/layout/IconVerticalSolidList"/>
    <dgm:cxn modelId="{C0489AB8-5938-4752-9028-B4F2D8A8D702}" type="presParOf" srcId="{B68A5240-CA00-4F6A-923D-8651D7336BF6}" destId="{FCB755DC-B6A7-4B4D-8811-BC230764BF5A}" srcOrd="0" destOrd="0" presId="urn:microsoft.com/office/officeart/2018/2/layout/IconVerticalSolidList"/>
    <dgm:cxn modelId="{66906AC2-8B89-49D1-9164-13D97AD1ABAE}" type="presParOf" srcId="{B68A5240-CA00-4F6A-923D-8651D7336BF6}" destId="{12A6D89E-0271-4361-BD44-436E9E3E8552}" srcOrd="1" destOrd="0" presId="urn:microsoft.com/office/officeart/2018/2/layout/IconVerticalSolidList"/>
    <dgm:cxn modelId="{A3AAB4C7-5E67-432E-B496-FF9F5071F326}" type="presParOf" srcId="{B68A5240-CA00-4F6A-923D-8651D7336BF6}" destId="{C92C8C07-814E-400B-99ED-C60FD6362C1E}" srcOrd="2" destOrd="0" presId="urn:microsoft.com/office/officeart/2018/2/layout/IconVerticalSolidList"/>
    <dgm:cxn modelId="{C9F32C6B-6345-4419-B2D7-12F5FC0E0F33}" type="presParOf" srcId="{B68A5240-CA00-4F6A-923D-8651D7336BF6}" destId="{6C2EC817-A214-4ED5-B0CF-236CD751A91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0E492-03D1-46AF-9D87-A617A6D068BC}">
      <dsp:nvSpPr>
        <dsp:cNvPr id="0" name=""/>
        <dsp:cNvSpPr/>
      </dsp:nvSpPr>
      <dsp:spPr>
        <a:xfrm>
          <a:off x="0" y="5885"/>
          <a:ext cx="6465091" cy="747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41B3B-75AF-4F34-93E1-89CE8CF7FE2B}">
      <dsp:nvSpPr>
        <dsp:cNvPr id="0" name=""/>
        <dsp:cNvSpPr/>
      </dsp:nvSpPr>
      <dsp:spPr>
        <a:xfrm>
          <a:off x="226204" y="174136"/>
          <a:ext cx="411682" cy="411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6DBE2-B3FA-4C17-B501-F57FA9FB88B8}">
      <dsp:nvSpPr>
        <dsp:cNvPr id="0" name=""/>
        <dsp:cNvSpPr/>
      </dsp:nvSpPr>
      <dsp:spPr>
        <a:xfrm>
          <a:off x="864090" y="5885"/>
          <a:ext cx="5587693" cy="77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13" tIns="81613" rIns="81613" bIns="81613" numCol="1" spcCol="1270" anchor="ctr" anchorCtr="0">
          <a:noAutofit/>
        </a:bodyPr>
        <a:lstStyle/>
        <a:p>
          <a:pPr marL="0" lvl="0" indent="0" algn="l" defTabSz="622300">
            <a:lnSpc>
              <a:spcPct val="100000"/>
            </a:lnSpc>
            <a:spcBef>
              <a:spcPct val="0"/>
            </a:spcBef>
            <a:spcAft>
              <a:spcPct val="35000"/>
            </a:spcAft>
            <a:buNone/>
          </a:pPr>
          <a:r>
            <a:rPr lang="en-US" sz="1400" kern="1200" dirty="0"/>
            <a:t>The performances of both Image Classification and the Speech Emotion recognition models were measured by calculating and plotting the Accuracy and Loss functions as shown in the figures. </a:t>
          </a:r>
        </a:p>
      </dsp:txBody>
      <dsp:txXfrm>
        <a:off x="864090" y="5885"/>
        <a:ext cx="5587693" cy="771150"/>
      </dsp:txXfrm>
    </dsp:sp>
    <dsp:sp modelId="{2B9C304B-5EBF-4514-A14E-DA7D5D00913C}">
      <dsp:nvSpPr>
        <dsp:cNvPr id="0" name=""/>
        <dsp:cNvSpPr/>
      </dsp:nvSpPr>
      <dsp:spPr>
        <a:xfrm>
          <a:off x="0" y="969823"/>
          <a:ext cx="6465091" cy="747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C88B5-74EE-4BCD-BFF8-214AB6785339}">
      <dsp:nvSpPr>
        <dsp:cNvPr id="0" name=""/>
        <dsp:cNvSpPr/>
      </dsp:nvSpPr>
      <dsp:spPr>
        <a:xfrm>
          <a:off x="226204" y="1138074"/>
          <a:ext cx="411682" cy="411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93EE59-D0D6-4CC0-8F8B-A1F21FBA8D77}">
      <dsp:nvSpPr>
        <dsp:cNvPr id="0" name=""/>
        <dsp:cNvSpPr/>
      </dsp:nvSpPr>
      <dsp:spPr>
        <a:xfrm>
          <a:off x="864090" y="969823"/>
          <a:ext cx="5587693" cy="77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13" tIns="81613" rIns="81613" bIns="81613" numCol="1" spcCol="1270" anchor="ctr" anchorCtr="0">
          <a:noAutofit/>
        </a:bodyPr>
        <a:lstStyle/>
        <a:p>
          <a:pPr marL="0" lvl="0" indent="0" algn="l" defTabSz="622300">
            <a:lnSpc>
              <a:spcPct val="100000"/>
            </a:lnSpc>
            <a:spcBef>
              <a:spcPct val="0"/>
            </a:spcBef>
            <a:spcAft>
              <a:spcPct val="35000"/>
            </a:spcAft>
            <a:buNone/>
          </a:pPr>
          <a:r>
            <a:rPr lang="en-US" sz="1400" kern="1200"/>
            <a:t>The Accuracy that represents the percentage of predictions where the predicted value is the same as the actual value, appears to increase as the number of Epochs increases and then starts to flatten. </a:t>
          </a:r>
        </a:p>
      </dsp:txBody>
      <dsp:txXfrm>
        <a:off x="864090" y="969823"/>
        <a:ext cx="5587693" cy="771150"/>
      </dsp:txXfrm>
    </dsp:sp>
    <dsp:sp modelId="{F56BBF2F-F3FF-4ECF-8FF3-F98F0E0B161F}">
      <dsp:nvSpPr>
        <dsp:cNvPr id="0" name=""/>
        <dsp:cNvSpPr/>
      </dsp:nvSpPr>
      <dsp:spPr>
        <a:xfrm>
          <a:off x="0" y="1933761"/>
          <a:ext cx="6465091" cy="747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65DBE-8B21-4E91-9FFB-15A93289B73B}">
      <dsp:nvSpPr>
        <dsp:cNvPr id="0" name=""/>
        <dsp:cNvSpPr/>
      </dsp:nvSpPr>
      <dsp:spPr>
        <a:xfrm>
          <a:off x="226204" y="2102012"/>
          <a:ext cx="411682" cy="4112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7C9A6-2F81-411B-8FC3-B06FFA99CB21}">
      <dsp:nvSpPr>
        <dsp:cNvPr id="0" name=""/>
        <dsp:cNvSpPr/>
      </dsp:nvSpPr>
      <dsp:spPr>
        <a:xfrm>
          <a:off x="864090" y="1933761"/>
          <a:ext cx="5587693" cy="77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13" tIns="81613" rIns="81613" bIns="81613" numCol="1" spcCol="1270" anchor="ctr" anchorCtr="0">
          <a:noAutofit/>
        </a:bodyPr>
        <a:lstStyle/>
        <a:p>
          <a:pPr marL="0" lvl="0" indent="0" algn="l" defTabSz="622300">
            <a:lnSpc>
              <a:spcPct val="100000"/>
            </a:lnSpc>
            <a:spcBef>
              <a:spcPct val="0"/>
            </a:spcBef>
            <a:spcAft>
              <a:spcPct val="35000"/>
            </a:spcAft>
            <a:buNone/>
          </a:pPr>
          <a:r>
            <a:rPr lang="en-US" sz="1400" kern="1200" dirty="0"/>
            <a:t>The Loss, which represents the sum of errors made in each sample, decreases as the number of epochs increases.  </a:t>
          </a:r>
        </a:p>
      </dsp:txBody>
      <dsp:txXfrm>
        <a:off x="864090" y="1933761"/>
        <a:ext cx="5587693" cy="771150"/>
      </dsp:txXfrm>
    </dsp:sp>
    <dsp:sp modelId="{D4D5953D-F8C0-4C2C-8EB1-08D189EBDC47}">
      <dsp:nvSpPr>
        <dsp:cNvPr id="0" name=""/>
        <dsp:cNvSpPr/>
      </dsp:nvSpPr>
      <dsp:spPr>
        <a:xfrm>
          <a:off x="0" y="2897699"/>
          <a:ext cx="6465091" cy="747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DC510-F4DC-4E98-9103-6252D7A215E1}">
      <dsp:nvSpPr>
        <dsp:cNvPr id="0" name=""/>
        <dsp:cNvSpPr/>
      </dsp:nvSpPr>
      <dsp:spPr>
        <a:xfrm>
          <a:off x="226204" y="3065950"/>
          <a:ext cx="411682" cy="4112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5A3B02-D2CA-423F-B54D-C759DFB30D99}">
      <dsp:nvSpPr>
        <dsp:cNvPr id="0" name=""/>
        <dsp:cNvSpPr/>
      </dsp:nvSpPr>
      <dsp:spPr>
        <a:xfrm>
          <a:off x="864090" y="2897699"/>
          <a:ext cx="5587693" cy="77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13" tIns="81613" rIns="81613" bIns="81613" numCol="1" spcCol="1270" anchor="ctr" anchorCtr="0">
          <a:noAutofit/>
        </a:bodyPr>
        <a:lstStyle/>
        <a:p>
          <a:pPr marL="0" lvl="0" indent="0" algn="l" defTabSz="622300">
            <a:lnSpc>
              <a:spcPct val="100000"/>
            </a:lnSpc>
            <a:spcBef>
              <a:spcPct val="0"/>
            </a:spcBef>
            <a:spcAft>
              <a:spcPct val="35000"/>
            </a:spcAft>
            <a:buNone/>
          </a:pPr>
          <a:r>
            <a:rPr lang="en-US" sz="1400" kern="1200" dirty="0"/>
            <a:t>The Confusion Matrix commonly used to describe the Classification model performance suggests that the Speech emotion model predicted most values correctly. </a:t>
          </a:r>
        </a:p>
      </dsp:txBody>
      <dsp:txXfrm>
        <a:off x="864090" y="2897699"/>
        <a:ext cx="5587693" cy="771150"/>
      </dsp:txXfrm>
    </dsp:sp>
    <dsp:sp modelId="{FCB755DC-B6A7-4B4D-8811-BC230764BF5A}">
      <dsp:nvSpPr>
        <dsp:cNvPr id="0" name=""/>
        <dsp:cNvSpPr/>
      </dsp:nvSpPr>
      <dsp:spPr>
        <a:xfrm>
          <a:off x="0" y="3861637"/>
          <a:ext cx="6465091" cy="7477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A6D89E-0271-4361-BD44-436E9E3E8552}">
      <dsp:nvSpPr>
        <dsp:cNvPr id="0" name=""/>
        <dsp:cNvSpPr/>
      </dsp:nvSpPr>
      <dsp:spPr>
        <a:xfrm>
          <a:off x="226204" y="4029888"/>
          <a:ext cx="411682" cy="41128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2EC817-A214-4ED5-B0CF-236CD751A91A}">
      <dsp:nvSpPr>
        <dsp:cNvPr id="0" name=""/>
        <dsp:cNvSpPr/>
      </dsp:nvSpPr>
      <dsp:spPr>
        <a:xfrm>
          <a:off x="864090" y="3861637"/>
          <a:ext cx="5587693" cy="77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13" tIns="81613" rIns="81613" bIns="81613" numCol="1" spcCol="1270" anchor="ctr" anchorCtr="0">
          <a:noAutofit/>
        </a:bodyPr>
        <a:lstStyle/>
        <a:p>
          <a:pPr marL="0" lvl="0" indent="0" algn="l" defTabSz="622300">
            <a:lnSpc>
              <a:spcPct val="100000"/>
            </a:lnSpc>
            <a:spcBef>
              <a:spcPct val="0"/>
            </a:spcBef>
            <a:spcAft>
              <a:spcPct val="35000"/>
            </a:spcAft>
            <a:buNone/>
          </a:pPr>
          <a:endParaRPr lang="en-US" sz="1400" kern="1200"/>
        </a:p>
      </dsp:txBody>
      <dsp:txXfrm>
        <a:off x="864090" y="3861637"/>
        <a:ext cx="5587693" cy="7711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770DD-8DC1-4B99-BBB5-323417D7CC99}"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A43EB-AD38-4CCA-A8D6-237EE596A140}" type="slidenum">
              <a:rPr lang="en-US" smtClean="0"/>
              <a:t>‹#›</a:t>
            </a:fld>
            <a:endParaRPr lang="en-US"/>
          </a:p>
        </p:txBody>
      </p:sp>
    </p:spTree>
    <p:extLst>
      <p:ext uri="{BB962C8B-B14F-4D97-AF65-F5344CB8AC3E}">
        <p14:creationId xmlns:p14="http://schemas.microsoft.com/office/powerpoint/2010/main" val="136399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1</a:t>
            </a:fld>
            <a:endParaRPr lang="en-US"/>
          </a:p>
        </p:txBody>
      </p:sp>
    </p:spTree>
    <p:extLst>
      <p:ext uri="{BB962C8B-B14F-4D97-AF65-F5344CB8AC3E}">
        <p14:creationId xmlns:p14="http://schemas.microsoft.com/office/powerpoint/2010/main" val="8188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11</a:t>
            </a:fld>
            <a:endParaRPr lang="en-US"/>
          </a:p>
        </p:txBody>
      </p:sp>
    </p:spTree>
    <p:extLst>
      <p:ext uri="{BB962C8B-B14F-4D97-AF65-F5344CB8AC3E}">
        <p14:creationId xmlns:p14="http://schemas.microsoft.com/office/powerpoint/2010/main" val="2029067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for processing, it may rise privacy concerns, so it is a good idea to get legal counsel to avoid conflicts with local laws. </a:t>
            </a:r>
          </a:p>
        </p:txBody>
      </p:sp>
      <p:sp>
        <p:nvSpPr>
          <p:cNvPr id="4" name="Slide Number Placeholder 3"/>
          <p:cNvSpPr>
            <a:spLocks noGrp="1"/>
          </p:cNvSpPr>
          <p:nvPr>
            <p:ph type="sldNum" sz="quarter" idx="5"/>
          </p:nvPr>
        </p:nvSpPr>
        <p:spPr/>
        <p:txBody>
          <a:bodyPr/>
          <a:lstStyle/>
          <a:p>
            <a:fld id="{DAFA43EB-AD38-4CCA-A8D6-237EE596A140}" type="slidenum">
              <a:rPr lang="en-US" smtClean="0"/>
              <a:t>12</a:t>
            </a:fld>
            <a:endParaRPr lang="en-US"/>
          </a:p>
        </p:txBody>
      </p:sp>
    </p:spTree>
    <p:extLst>
      <p:ext uri="{BB962C8B-B14F-4D97-AF65-F5344CB8AC3E}">
        <p14:creationId xmlns:p14="http://schemas.microsoft.com/office/powerpoint/2010/main" val="388523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0" dirty="0">
              <a:effectLst/>
              <a:latin typeface="Aptos" panose="020B0004020202020204" pitchFamily="34" charset="0"/>
              <a:ea typeface="Aptos" panose="020B000402020202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2</a:t>
            </a:fld>
            <a:endParaRPr lang="en-US"/>
          </a:p>
        </p:txBody>
      </p:sp>
    </p:spTree>
    <p:extLst>
      <p:ext uri="{BB962C8B-B14F-4D97-AF65-F5344CB8AC3E}">
        <p14:creationId xmlns:p14="http://schemas.microsoft.com/office/powerpoint/2010/main" val="372451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3</a:t>
            </a:fld>
            <a:endParaRPr lang="en-US"/>
          </a:p>
        </p:txBody>
      </p:sp>
    </p:spTree>
    <p:extLst>
      <p:ext uri="{BB962C8B-B14F-4D97-AF65-F5344CB8AC3E}">
        <p14:creationId xmlns:p14="http://schemas.microsoft.com/office/powerpoint/2010/main" val="47351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4</a:t>
            </a:fld>
            <a:endParaRPr lang="en-US"/>
          </a:p>
        </p:txBody>
      </p:sp>
    </p:spTree>
    <p:extLst>
      <p:ext uri="{BB962C8B-B14F-4D97-AF65-F5344CB8AC3E}">
        <p14:creationId xmlns:p14="http://schemas.microsoft.com/office/powerpoint/2010/main" val="915396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5</a:t>
            </a:fld>
            <a:endParaRPr lang="en-US"/>
          </a:p>
        </p:txBody>
      </p:sp>
    </p:spTree>
    <p:extLst>
      <p:ext uri="{BB962C8B-B14F-4D97-AF65-F5344CB8AC3E}">
        <p14:creationId xmlns:p14="http://schemas.microsoft.com/office/powerpoint/2010/main" val="1423178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6</a:t>
            </a:fld>
            <a:endParaRPr lang="en-US"/>
          </a:p>
        </p:txBody>
      </p:sp>
    </p:spTree>
    <p:extLst>
      <p:ext uri="{BB962C8B-B14F-4D97-AF65-F5344CB8AC3E}">
        <p14:creationId xmlns:p14="http://schemas.microsoft.com/office/powerpoint/2010/main" val="45061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7</a:t>
            </a:fld>
            <a:endParaRPr lang="en-US"/>
          </a:p>
        </p:txBody>
      </p:sp>
    </p:spTree>
    <p:extLst>
      <p:ext uri="{BB962C8B-B14F-4D97-AF65-F5344CB8AC3E}">
        <p14:creationId xmlns:p14="http://schemas.microsoft.com/office/powerpoint/2010/main" val="284877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8</a:t>
            </a:fld>
            <a:endParaRPr lang="en-US"/>
          </a:p>
        </p:txBody>
      </p:sp>
    </p:spTree>
    <p:extLst>
      <p:ext uri="{BB962C8B-B14F-4D97-AF65-F5344CB8AC3E}">
        <p14:creationId xmlns:p14="http://schemas.microsoft.com/office/powerpoint/2010/main" val="143154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A43EB-AD38-4CCA-A8D6-237EE596A140}" type="slidenum">
              <a:rPr lang="en-US" smtClean="0"/>
              <a:t>10</a:t>
            </a:fld>
            <a:endParaRPr lang="en-US"/>
          </a:p>
        </p:txBody>
      </p:sp>
    </p:spTree>
    <p:extLst>
      <p:ext uri="{BB962C8B-B14F-4D97-AF65-F5344CB8AC3E}">
        <p14:creationId xmlns:p14="http://schemas.microsoft.com/office/powerpoint/2010/main" val="1532920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7/20/2024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078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342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7/20/2024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74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7/20/2024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469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7/20/2024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150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0656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993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477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495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7/20/2024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15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218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7/20/2024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86161910"/>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64" r:id="rId6"/>
    <p:sldLayoutId id="2147483869" r:id="rId7"/>
    <p:sldLayoutId id="2147483865" r:id="rId8"/>
    <p:sldLayoutId id="2147483866" r:id="rId9"/>
    <p:sldLayoutId id="2147483867" r:id="rId10"/>
    <p:sldLayoutId id="214748386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technofaq.org/posts/2020/06/how-machine-learning-and-ai-are-transforming-the-online-gambling-industry/" TargetMode="External"/><Relationship Id="rId5" Type="http://schemas.openxmlformats.org/officeDocument/2006/relationships/image" Target="../media/image27.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8.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onvego.com/post/top-9-reasons-why-customers-hate-ivr"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zendesk.com/blog/the-best-templates-for-dealing-with-angry-customers/" TargetMode="External"/><Relationship Id="rId5" Type="http://schemas.openxmlformats.org/officeDocument/2006/relationships/hyperlink" Target="https://www.activtrak.com/solutions/employee-monitoring/ethical-considerations/#:~:text=Be%20transparent%3A%20When%20it%20comes" TargetMode="External"/><Relationship Id="rId4" Type="http://schemas.openxmlformats.org/officeDocument/2006/relationships/hyperlink" Target="https://roicallcentersolutions.com/blog/common-call-center-staffing-problems-avoid-them/#:~:text=Inadequate%20training%20not%20only%20leads"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www.flickr.com/photos/mikemacmarketing/44405376514" TargetMode="External"/><Relationship Id="rId3" Type="http://schemas.microsoft.com/office/2007/relationships/media" Target="../media/media3.m4a"/><Relationship Id="rId7" Type="http://schemas.openxmlformats.org/officeDocument/2006/relationships/image" Target="../media/image4.jp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3.m4a"/><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scherlund.blogspot.com/2017/03/artificial-intelligence-machine.html" TargetMode="External"/><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xml"/><Relationship Id="rId11" Type="http://schemas.openxmlformats.org/officeDocument/2006/relationships/image" Target="../media/image2.png"/><Relationship Id="rId5" Type="http://schemas.openxmlformats.org/officeDocument/2006/relationships/diagramLayout" Target="../diagrams/layout1.xml"/><Relationship Id="rId10" Type="http://schemas.openxmlformats.org/officeDocument/2006/relationships/image" Target="../media/image24.png"/><Relationship Id="rId4" Type="http://schemas.openxmlformats.org/officeDocument/2006/relationships/diagramData" Target="../diagrams/data1.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66" name="Rectangle 65">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0A21C04-516E-92C9-3433-5363930AE5DB}"/>
              </a:ext>
            </a:extLst>
          </p:cNvPr>
          <p:cNvSpPr>
            <a:spLocks noGrp="1"/>
          </p:cNvSpPr>
          <p:nvPr>
            <p:ph type="ctrTitle"/>
          </p:nvPr>
        </p:nvSpPr>
        <p:spPr>
          <a:xfrm>
            <a:off x="638620" y="863695"/>
            <a:ext cx="3511233" cy="3779995"/>
          </a:xfrm>
        </p:spPr>
        <p:txBody>
          <a:bodyPr anchor="ctr">
            <a:normAutofit/>
          </a:bodyPr>
          <a:lstStyle/>
          <a:p>
            <a:r>
              <a:rPr lang="en-US" sz="3300" b="1" kern="0">
                <a:solidFill>
                  <a:srgbClr val="FFFFFF"/>
                </a:solidFill>
                <a:effectLst/>
                <a:latin typeface="Aptos" panose="020B0004020202020204" pitchFamily="34" charset="0"/>
                <a:ea typeface="Aptos" panose="020B0004020202020204" pitchFamily="34" charset="0"/>
                <a:cs typeface="Calibri Light" panose="020F0302020204030204" pitchFamily="34" charset="0"/>
              </a:rPr>
              <a:t>Improve Call Center Effectiveness Using Machine Learning</a:t>
            </a:r>
            <a:endParaRPr lang="en-US" sz="3300" dirty="0">
              <a:solidFill>
                <a:srgbClr val="FFFFFF"/>
              </a:solidFill>
            </a:endParaRPr>
          </a:p>
        </p:txBody>
      </p:sp>
      <p:sp>
        <p:nvSpPr>
          <p:cNvPr id="3" name="Subtitle 2">
            <a:extLst>
              <a:ext uri="{FF2B5EF4-FFF2-40B4-BE49-F238E27FC236}">
                <a16:creationId xmlns:a16="http://schemas.microsoft.com/office/drawing/2014/main" id="{39653193-A27C-9D36-BA39-039E114373AE}"/>
              </a:ext>
            </a:extLst>
          </p:cNvPr>
          <p:cNvSpPr>
            <a:spLocks noGrp="1"/>
          </p:cNvSpPr>
          <p:nvPr>
            <p:ph type="subTitle" idx="1"/>
          </p:nvPr>
        </p:nvSpPr>
        <p:spPr>
          <a:xfrm>
            <a:off x="638621" y="4739780"/>
            <a:ext cx="3511233" cy="1147054"/>
          </a:xfrm>
        </p:spPr>
        <p:txBody>
          <a:bodyPr anchor="t">
            <a:normAutofit/>
          </a:bodyPr>
          <a:lstStyle/>
          <a:p>
            <a:r>
              <a:rPr lang="en-US" sz="2000">
                <a:solidFill>
                  <a:srgbClr val="FFFFFF">
                    <a:alpha val="75000"/>
                  </a:srgbClr>
                </a:solidFill>
              </a:rPr>
              <a:t>Guruprasad  Velikadu Krishnamoorthy</a:t>
            </a:r>
          </a:p>
          <a:p>
            <a:endParaRPr lang="en-US" sz="2000" dirty="0">
              <a:solidFill>
                <a:srgbClr val="FFFFFF">
                  <a:alpha val="75000"/>
                </a:srgbClr>
              </a:solidFill>
            </a:endParaRPr>
          </a:p>
        </p:txBody>
      </p:sp>
      <p:sp>
        <p:nvSpPr>
          <p:cNvPr id="68" name="Rectangle 67">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descr="A group of people in a call center">
            <a:extLst>
              <a:ext uri="{FF2B5EF4-FFF2-40B4-BE49-F238E27FC236}">
                <a16:creationId xmlns:a16="http://schemas.microsoft.com/office/drawing/2014/main" id="{A7D4212F-4782-7BEA-1680-BBE242CDAA66}"/>
              </a:ext>
            </a:extLst>
          </p:cNvPr>
          <p:cNvPicPr>
            <a:picLocks noChangeAspect="1"/>
          </p:cNvPicPr>
          <p:nvPr/>
        </p:nvPicPr>
        <p:blipFill rotWithShape="1">
          <a:blip r:embed="rId5">
            <a:extLst>
              <a:ext uri="{28A0092B-C50C-407E-A947-70E740481C1C}">
                <a14:useLocalDpi xmlns:a14="http://schemas.microsoft.com/office/drawing/2010/main" val="0"/>
              </a:ext>
            </a:extLst>
          </a:blip>
          <a:srcRect l="18176" r="1650"/>
          <a:stretch/>
        </p:blipFill>
        <p:spPr>
          <a:xfrm>
            <a:off x="4654295" y="457200"/>
            <a:ext cx="7086151" cy="5899650"/>
          </a:xfrm>
          <a:prstGeom prst="rect">
            <a:avLst/>
          </a:prstGeom>
        </p:spPr>
      </p:pic>
      <p:pic>
        <p:nvPicPr>
          <p:cNvPr id="16" name="Audio 15">
            <a:hlinkClick r:id="" action="ppaction://media"/>
            <a:extLst>
              <a:ext uri="{FF2B5EF4-FFF2-40B4-BE49-F238E27FC236}">
                <a16:creationId xmlns:a16="http://schemas.microsoft.com/office/drawing/2014/main" id="{0914A909-263A-57FC-EB3D-9F9BCD4D4B1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7450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168"/>
    </mc:Choice>
    <mc:Fallback xmlns="">
      <p:transition spd="slow" advTm="9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98869-2800-E5DA-EA82-9982764942F4}"/>
              </a:ext>
            </a:extLst>
          </p:cNvPr>
          <p:cNvSpPr>
            <a:spLocks noGrp="1"/>
          </p:cNvSpPr>
          <p:nvPr>
            <p:ph type="title"/>
          </p:nvPr>
        </p:nvSpPr>
        <p:spPr>
          <a:xfrm>
            <a:off x="581193" y="702156"/>
            <a:ext cx="6540462" cy="1013800"/>
          </a:xfrm>
        </p:spPr>
        <p:txBody>
          <a:bodyPr>
            <a:normAutofit/>
          </a:bodyPr>
          <a:lstStyle/>
          <a:p>
            <a:r>
              <a:rPr lang="en-US">
                <a:solidFill>
                  <a:schemeClr val="tx2"/>
                </a:solidFill>
              </a:rPr>
              <a:t>Sample outcomes of the Model</a:t>
            </a:r>
          </a:p>
        </p:txBody>
      </p:sp>
      <p:sp>
        <p:nvSpPr>
          <p:cNvPr id="59" name="Rectangle 58">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6E1485C-6226-641D-83B5-60949BFCF1E5}"/>
              </a:ext>
            </a:extLst>
          </p:cNvPr>
          <p:cNvSpPr>
            <a:spLocks noGrp="1"/>
          </p:cNvSpPr>
          <p:nvPr>
            <p:ph idx="1"/>
          </p:nvPr>
        </p:nvSpPr>
        <p:spPr>
          <a:xfrm>
            <a:off x="581194" y="1896533"/>
            <a:ext cx="6309003" cy="3962266"/>
          </a:xfrm>
        </p:spPr>
        <p:txBody>
          <a:bodyPr>
            <a:normAutofit/>
          </a:bodyPr>
          <a:lstStyle/>
          <a:p>
            <a:r>
              <a:rPr lang="en-US">
                <a:solidFill>
                  <a:schemeClr val="tx2"/>
                </a:solidFill>
              </a:rPr>
              <a:t>Based on the combined results of both the Image and Emotion recognition model, further recommendations were provided. </a:t>
            </a:r>
          </a:p>
          <a:p>
            <a:r>
              <a:rPr lang="en-US">
                <a:solidFill>
                  <a:schemeClr val="tx2"/>
                </a:solidFill>
              </a:rPr>
              <a:t>If both the Employee and the customer appear to be stressed, the model will provide additional resources or suggestions to calm the situation. It will also prompt if the employee needs additional assistance. </a:t>
            </a:r>
          </a:p>
          <a:p>
            <a:r>
              <a:rPr lang="en-US">
                <a:solidFill>
                  <a:schemeClr val="tx2"/>
                </a:solidFill>
              </a:rPr>
              <a:t>If everything appears normal, the model will prompt a message stating the same. </a:t>
            </a:r>
          </a:p>
          <a:p>
            <a:endParaRPr lang="en-US">
              <a:solidFill>
                <a:schemeClr val="tx2"/>
              </a:solidFill>
            </a:endParaRPr>
          </a:p>
        </p:txBody>
      </p:sp>
      <p:pic>
        <p:nvPicPr>
          <p:cNvPr id="11" name="Picture 10" descr="A group of people wearing headsets&#10;&#10;Description automatically generated">
            <a:extLst>
              <a:ext uri="{FF2B5EF4-FFF2-40B4-BE49-F238E27FC236}">
                <a16:creationId xmlns:a16="http://schemas.microsoft.com/office/drawing/2014/main" id="{A525F6F8-436B-0980-0568-C1274AD5B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2822" y="659654"/>
            <a:ext cx="3530186" cy="2727069"/>
          </a:xfrm>
          <a:prstGeom prst="rect">
            <a:avLst/>
          </a:prstGeom>
          <a:ln>
            <a:solidFill>
              <a:schemeClr val="accent1"/>
            </a:solidFill>
          </a:ln>
        </p:spPr>
      </p:pic>
      <p:pic>
        <p:nvPicPr>
          <p:cNvPr id="15" name="Picture 14" descr="A person covering her face with her hands&#10;&#10;Description automatically generated">
            <a:extLst>
              <a:ext uri="{FF2B5EF4-FFF2-40B4-BE49-F238E27FC236}">
                <a16:creationId xmlns:a16="http://schemas.microsoft.com/office/drawing/2014/main" id="{99341112-8281-B428-12B7-777B7C90A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9598" y="3589867"/>
            <a:ext cx="3722960" cy="2727069"/>
          </a:xfrm>
          <a:prstGeom prst="rect">
            <a:avLst/>
          </a:prstGeom>
          <a:noFill/>
          <a:ln>
            <a:solidFill>
              <a:schemeClr val="accent1"/>
            </a:solidFill>
          </a:ln>
        </p:spPr>
      </p:pic>
      <p:pic>
        <p:nvPicPr>
          <p:cNvPr id="7" name="Audio 6">
            <a:hlinkClick r:id="" action="ppaction://media"/>
            <a:extLst>
              <a:ext uri="{FF2B5EF4-FFF2-40B4-BE49-F238E27FC236}">
                <a16:creationId xmlns:a16="http://schemas.microsoft.com/office/drawing/2014/main" id="{AEC9515E-37E0-9380-D168-3321FF3701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4958417"/>
      </p:ext>
    </p:extLst>
  </p:cSld>
  <p:clrMapOvr>
    <a:masterClrMapping/>
  </p:clrMapOvr>
  <mc:AlternateContent xmlns:mc="http://schemas.openxmlformats.org/markup-compatibility/2006" xmlns:p14="http://schemas.microsoft.com/office/powerpoint/2010/main">
    <mc:Choice Requires="p14">
      <p:transition spd="slow" p14:dur="2000" advTm="26174"/>
    </mc:Choice>
    <mc:Fallback xmlns="">
      <p:transition spd="slow" advTm="26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4AAF1-C834-2843-108D-7D4E0F93B413}"/>
              </a:ext>
            </a:extLst>
          </p:cNvPr>
          <p:cNvSpPr>
            <a:spLocks noGrp="1"/>
          </p:cNvSpPr>
          <p:nvPr>
            <p:ph type="title"/>
          </p:nvPr>
        </p:nvSpPr>
        <p:spPr>
          <a:xfrm>
            <a:off x="581193" y="702156"/>
            <a:ext cx="6309003" cy="1013800"/>
          </a:xfrm>
        </p:spPr>
        <p:txBody>
          <a:bodyPr>
            <a:normAutofit/>
          </a:bodyPr>
          <a:lstStyle/>
          <a:p>
            <a:r>
              <a:rPr lang="en-US" dirty="0">
                <a:solidFill>
                  <a:schemeClr val="tx2"/>
                </a:solidFill>
              </a:rPr>
              <a:t>Implementation Plan &amp; Recommendations</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7FDC4A4-A1CB-800B-2081-E13AC5455259}"/>
              </a:ext>
            </a:extLst>
          </p:cNvPr>
          <p:cNvSpPr>
            <a:spLocks noGrp="1"/>
          </p:cNvSpPr>
          <p:nvPr>
            <p:ph idx="1"/>
          </p:nvPr>
        </p:nvSpPr>
        <p:spPr>
          <a:xfrm>
            <a:off x="581194" y="1896532"/>
            <a:ext cx="6540460" cy="4841151"/>
          </a:xfrm>
        </p:spPr>
        <p:txBody>
          <a:bodyPr>
            <a:normAutofit/>
          </a:bodyPr>
          <a:lstStyle/>
          <a:p>
            <a:pPr marL="0" indent="0">
              <a:lnSpc>
                <a:spcPct val="90000"/>
              </a:lnSpc>
              <a:buNone/>
            </a:pPr>
            <a:r>
              <a:rPr lang="en-US" b="1" kern="0" dirty="0">
                <a:solidFill>
                  <a:schemeClr val="accent1"/>
                </a:solidFill>
                <a:latin typeface="Calibri" panose="020F0502020204030204" pitchFamily="34" charset="0"/>
              </a:rPr>
              <a:t>Implementation:</a:t>
            </a:r>
          </a:p>
          <a:p>
            <a:pPr>
              <a:lnSpc>
                <a:spcPct val="90000"/>
              </a:lnSpc>
            </a:pPr>
            <a:r>
              <a:rPr lang="en-US" sz="1400" b="1" kern="0" dirty="0">
                <a:solidFill>
                  <a:schemeClr val="accent1"/>
                </a:solidFill>
                <a:latin typeface="Calibri" panose="020F0502020204030204" pitchFamily="34" charset="0"/>
              </a:rPr>
              <a:t> </a:t>
            </a:r>
            <a:r>
              <a:rPr lang="en-US" sz="1400" kern="0" dirty="0">
                <a:solidFill>
                  <a:schemeClr val="tx2"/>
                </a:solidFill>
                <a:latin typeface="Calibri" panose="020F0502020204030204" pitchFamily="34" charset="0"/>
              </a:rPr>
              <a:t>To test the model, an app using Streamlit or a Web User interface can be built to take both the Speech and Image inputs and make predictions.</a:t>
            </a:r>
          </a:p>
          <a:p>
            <a:pPr>
              <a:lnSpc>
                <a:spcPct val="90000"/>
              </a:lnSpc>
            </a:pPr>
            <a:r>
              <a:rPr lang="en-US" sz="1400" kern="0" dirty="0">
                <a:solidFill>
                  <a:schemeClr val="tx2"/>
                </a:solidFill>
                <a:latin typeface="Calibri" panose="020F0502020204030204" pitchFamily="34" charset="0"/>
              </a:rPr>
              <a:t>The model must be invoked for small intervals, such as every 15 seconds of the call, and compare the results with the previous outcomes before making the final recommendations, thus avoiding False positives.</a:t>
            </a:r>
          </a:p>
          <a:p>
            <a:pPr>
              <a:lnSpc>
                <a:spcPct val="90000"/>
              </a:lnSpc>
            </a:pPr>
            <a:endParaRPr lang="en-US" sz="1400" kern="0" dirty="0">
              <a:solidFill>
                <a:schemeClr val="tx2"/>
              </a:solidFill>
              <a:latin typeface="Calibri" panose="020F0502020204030204" pitchFamily="34" charset="0"/>
            </a:endParaRPr>
          </a:p>
          <a:p>
            <a:pPr marL="0" indent="0">
              <a:lnSpc>
                <a:spcPct val="90000"/>
              </a:lnSpc>
              <a:buNone/>
            </a:pPr>
            <a:r>
              <a:rPr lang="en-US" b="1" kern="0" dirty="0">
                <a:solidFill>
                  <a:schemeClr val="accent1"/>
                </a:solidFill>
                <a:latin typeface="Calibri" panose="020F0502020204030204" pitchFamily="34" charset="0"/>
              </a:rPr>
              <a:t>Recommendations:</a:t>
            </a:r>
          </a:p>
          <a:p>
            <a:pPr>
              <a:lnSpc>
                <a:spcPct val="90000"/>
              </a:lnSpc>
            </a:pPr>
            <a:r>
              <a:rPr lang="en-US" sz="1400" kern="0" dirty="0">
                <a:solidFill>
                  <a:schemeClr val="tx2"/>
                </a:solidFill>
                <a:latin typeface="Calibri" panose="020F0502020204030204" pitchFamily="34" charset="0"/>
              </a:rPr>
              <a:t>The model was trained based on the data available on the web. However, it is recommended that the model be further trained using the real-world data acquired from the call centers. </a:t>
            </a:r>
          </a:p>
          <a:p>
            <a:pPr>
              <a:lnSpc>
                <a:spcPct val="90000"/>
              </a:lnSpc>
            </a:pPr>
            <a:r>
              <a:rPr lang="en-US" sz="1400" kern="0" dirty="0">
                <a:solidFill>
                  <a:schemeClr val="tx2"/>
                </a:solidFill>
                <a:latin typeface="Calibri" panose="020F0502020204030204" pitchFamily="34" charset="0"/>
              </a:rPr>
              <a:t>The model can be expanded further by extracting the Audio, converting it to text, and analyzing the emotions from the text. This can primarily supplement the sentiment analysis the project is trying to achieve.</a:t>
            </a:r>
          </a:p>
        </p:txBody>
      </p:sp>
      <p:pic>
        <p:nvPicPr>
          <p:cNvPr id="4" name="Picture 3" descr="A robot hand pressing a keyboard&#10;&#10;Description automatically generated">
            <a:extLst>
              <a:ext uri="{FF2B5EF4-FFF2-40B4-BE49-F238E27FC236}">
                <a16:creationId xmlns:a16="http://schemas.microsoft.com/office/drawing/2014/main" id="{00F28B2E-FC66-2B0F-F5F7-5B78DD0D6E0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9212" r="28903"/>
          <a:stretch/>
        </p:blipFill>
        <p:spPr>
          <a:xfrm>
            <a:off x="7521283" y="10"/>
            <a:ext cx="4670717" cy="6857990"/>
          </a:xfrm>
          <a:prstGeom prst="rect">
            <a:avLst/>
          </a:prstGeom>
        </p:spPr>
      </p:pic>
      <p:pic>
        <p:nvPicPr>
          <p:cNvPr id="25" name="Audio 24">
            <a:hlinkClick r:id="" action="ppaction://media"/>
            <a:extLst>
              <a:ext uri="{FF2B5EF4-FFF2-40B4-BE49-F238E27FC236}">
                <a16:creationId xmlns:a16="http://schemas.microsoft.com/office/drawing/2014/main" id="{230FBCAC-428C-0C30-4490-1F45A914A1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6667519"/>
      </p:ext>
    </p:extLst>
  </p:cSld>
  <p:clrMapOvr>
    <a:masterClrMapping/>
  </p:clrMapOvr>
  <mc:AlternateContent xmlns:mc="http://schemas.openxmlformats.org/markup-compatibility/2006" xmlns:p14="http://schemas.microsoft.com/office/powerpoint/2010/main">
    <mc:Choice Requires="p14">
      <p:transition spd="slow" p14:dur="2000" advTm="62483"/>
    </mc:Choice>
    <mc:Fallback xmlns="">
      <p:transition spd="slow" advTm="62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CBDB-8A08-2181-D186-9D11BD65CFD1}"/>
              </a:ext>
            </a:extLst>
          </p:cNvPr>
          <p:cNvSpPr>
            <a:spLocks noGrp="1"/>
          </p:cNvSpPr>
          <p:nvPr>
            <p:ph type="title"/>
          </p:nvPr>
        </p:nvSpPr>
        <p:spPr>
          <a:xfrm>
            <a:off x="2903454" y="882650"/>
            <a:ext cx="6385092" cy="639592"/>
          </a:xfrm>
        </p:spPr>
        <p:txBody>
          <a:bodyPr>
            <a:normAutofit/>
          </a:bodyPr>
          <a:lstStyle/>
          <a:p>
            <a:r>
              <a:rPr lang="en-US" dirty="0"/>
              <a:t>Challenges &amp; Ethical Concerns</a:t>
            </a:r>
          </a:p>
        </p:txBody>
      </p:sp>
      <p:sp>
        <p:nvSpPr>
          <p:cNvPr id="3" name="Content Placeholder 2">
            <a:extLst>
              <a:ext uri="{FF2B5EF4-FFF2-40B4-BE49-F238E27FC236}">
                <a16:creationId xmlns:a16="http://schemas.microsoft.com/office/drawing/2014/main" id="{A1FFFC77-87A6-785B-94AB-4B8A85B013E2}"/>
              </a:ext>
            </a:extLst>
          </p:cNvPr>
          <p:cNvSpPr>
            <a:spLocks noGrp="1"/>
          </p:cNvSpPr>
          <p:nvPr>
            <p:ph idx="1"/>
          </p:nvPr>
        </p:nvSpPr>
        <p:spPr>
          <a:xfrm>
            <a:off x="457200" y="1660358"/>
            <a:ext cx="7148751" cy="4314992"/>
          </a:xfrm>
        </p:spPr>
        <p:txBody>
          <a:bodyPr>
            <a:normAutofit/>
          </a:bodyPr>
          <a:lstStyle/>
          <a:p>
            <a:pPr marL="0" indent="0">
              <a:lnSpc>
                <a:spcPct val="90000"/>
              </a:lnSpc>
              <a:buNone/>
            </a:pPr>
            <a:r>
              <a:rPr lang="en-US" sz="1600" b="1" kern="0" dirty="0">
                <a:solidFill>
                  <a:schemeClr val="accent1"/>
                </a:solidFill>
                <a:effectLst/>
                <a:latin typeface="Aptos" panose="020B0004020202020204" pitchFamily="34" charset="0"/>
                <a:ea typeface="Aptos" panose="020B0004020202020204" pitchFamily="34" charset="0"/>
                <a:cs typeface="Calibri Light" panose="020F0302020204030204" pitchFamily="34" charset="0"/>
              </a:rPr>
              <a:t>Challenges:</a:t>
            </a:r>
          </a:p>
          <a:p>
            <a:pPr>
              <a:lnSpc>
                <a:spcPct val="90000"/>
              </a:lnSpc>
            </a:pPr>
            <a:r>
              <a:rPr lang="en-US" sz="1300" kern="0" dirty="0">
                <a:effectLst/>
                <a:latin typeface="Aptos" panose="020B0004020202020204" pitchFamily="34" charset="0"/>
                <a:ea typeface="Aptos" panose="020B0004020202020204" pitchFamily="34" charset="0"/>
                <a:cs typeface="Calibri Light" panose="020F0302020204030204" pitchFamily="34" charset="0"/>
              </a:rPr>
              <a:t>The datasets used for Training the models contained the voices of professionally trained actors expressing their emotions. However, in the real world, people's emotions may not be as clear as in the training dataset. </a:t>
            </a:r>
          </a:p>
          <a:p>
            <a:pPr>
              <a:lnSpc>
                <a:spcPct val="90000"/>
              </a:lnSpc>
            </a:pPr>
            <a:r>
              <a:rPr lang="en-US" sz="1300" kern="0" dirty="0">
                <a:effectLst/>
                <a:latin typeface="Aptos" panose="020B0004020202020204" pitchFamily="34" charset="0"/>
                <a:ea typeface="Aptos" panose="020B0004020202020204" pitchFamily="34" charset="0"/>
                <a:cs typeface="Calibri Light" panose="020F0302020204030204" pitchFamily="34" charset="0"/>
              </a:rPr>
              <a:t>The models were trained using audio files that were only a few seconds long. The calls usually last for a few minutes or longer. This can be particularly challenging for the model to predict accurate outcomes if there are a variety of emotions during the duration of the call.</a:t>
            </a:r>
          </a:p>
          <a:p>
            <a:pPr>
              <a:lnSpc>
                <a:spcPct val="90000"/>
              </a:lnSpc>
            </a:pPr>
            <a:endParaRPr lang="en-US" sz="1300" kern="0" dirty="0">
              <a:effectLst/>
              <a:latin typeface="Aptos" panose="020B0004020202020204" pitchFamily="34" charset="0"/>
              <a:ea typeface="Aptos" panose="020B0004020202020204" pitchFamily="34" charset="0"/>
              <a:cs typeface="Calibri Light" panose="020F0302020204030204" pitchFamily="34" charset="0"/>
            </a:endParaRPr>
          </a:p>
          <a:p>
            <a:pPr marL="0" indent="0">
              <a:lnSpc>
                <a:spcPct val="90000"/>
              </a:lnSpc>
              <a:buNone/>
            </a:pPr>
            <a:r>
              <a:rPr lang="en-US" sz="1600" b="1" kern="0" dirty="0">
                <a:solidFill>
                  <a:schemeClr val="accent1"/>
                </a:solidFill>
                <a:latin typeface="Aptos" panose="020B0004020202020204" pitchFamily="34" charset="0"/>
                <a:cs typeface="Calibri Light" panose="020F0302020204030204" pitchFamily="34" charset="0"/>
              </a:rPr>
              <a:t>Ethical Concerns:</a:t>
            </a:r>
          </a:p>
          <a:p>
            <a:pPr>
              <a:lnSpc>
                <a:spcPct val="90000"/>
              </a:lnSpc>
            </a:pPr>
            <a:r>
              <a:rPr lang="en-US" sz="1300" kern="0" dirty="0">
                <a:effectLst/>
                <a:latin typeface="Aptos" panose="020B0004020202020204" pitchFamily="34" charset="0"/>
                <a:ea typeface="Aptos" panose="020B0004020202020204" pitchFamily="34" charset="0"/>
                <a:cs typeface="Calibri Light" panose="020F0302020204030204" pitchFamily="34" charset="0"/>
              </a:rPr>
              <a:t>Though the project only intends to capture the employees' facial expressions to analyze their moods, it may be mistaken for an employee monitoring tool. Hence, it is essential to be transparent to the employees about the tool's purpose to avoid confusion</a:t>
            </a:r>
          </a:p>
          <a:p>
            <a:pPr>
              <a:lnSpc>
                <a:spcPct val="90000"/>
              </a:lnSpc>
            </a:pPr>
            <a:r>
              <a:rPr lang="en-US" sz="1300" dirty="0">
                <a:effectLst/>
                <a:latin typeface="Aptos" panose="020B0004020202020204" pitchFamily="34" charset="0"/>
                <a:ea typeface="Aptos" panose="020B0004020202020204" pitchFamily="34" charset="0"/>
                <a:cs typeface="Calibri Light" panose="020F0302020204030204" pitchFamily="34" charset="0"/>
              </a:rPr>
              <a:t>The model was trained using the voices recorded by actors speaking North American English accent. This may raise ethical concerns for non-English speakers, such as customers who prefer to speak Spanish.</a:t>
            </a:r>
            <a:endParaRPr lang="en-US" sz="1300" dirty="0">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r>
              <a:rPr lang="en-US" sz="1300" kern="0" dirty="0">
                <a:effectLst/>
                <a:latin typeface="Aptos" panose="020B0004020202020204" pitchFamily="34" charset="0"/>
                <a:ea typeface="Aptos" panose="020B0004020202020204" pitchFamily="34" charset="0"/>
                <a:cs typeface="Calibri Light" panose="020F0302020204030204" pitchFamily="34" charset="0"/>
              </a:rPr>
              <a:t>There may be privacy concerns about the pictures of the employees being taken. Hence, getting legal counsel and not violating local laws is necessary</a:t>
            </a:r>
            <a:endParaRPr lang="en-US" sz="1300" dirty="0"/>
          </a:p>
        </p:txBody>
      </p:sp>
      <p:pic>
        <p:nvPicPr>
          <p:cNvPr id="5" name="Picture 4" descr="A person and person wearing headsets&#10;&#10;Description automatically generated">
            <a:extLst>
              <a:ext uri="{FF2B5EF4-FFF2-40B4-BE49-F238E27FC236}">
                <a16:creationId xmlns:a16="http://schemas.microsoft.com/office/drawing/2014/main" id="{2C75AA5D-09E6-31C4-19D6-5037A309EAFD}"/>
              </a:ext>
            </a:extLst>
          </p:cNvPr>
          <p:cNvPicPr>
            <a:picLocks noChangeAspect="1"/>
          </p:cNvPicPr>
          <p:nvPr/>
        </p:nvPicPr>
        <p:blipFill rotWithShape="1">
          <a:blip r:embed="rId5">
            <a:extLst>
              <a:ext uri="{28A0092B-C50C-407E-A947-70E740481C1C}">
                <a14:useLocalDpi xmlns:a14="http://schemas.microsoft.com/office/drawing/2010/main" val="0"/>
              </a:ext>
            </a:extLst>
          </a:blip>
          <a:srcRect r="5" b="1323"/>
          <a:stretch/>
        </p:blipFill>
        <p:spPr>
          <a:xfrm>
            <a:off x="8051799" y="2340864"/>
            <a:ext cx="3683001" cy="3634486"/>
          </a:xfrm>
          <a:prstGeom prst="rect">
            <a:avLst/>
          </a:prstGeom>
        </p:spPr>
      </p:pic>
      <p:pic>
        <p:nvPicPr>
          <p:cNvPr id="23" name="Audio 22">
            <a:hlinkClick r:id="" action="ppaction://media"/>
            <a:extLst>
              <a:ext uri="{FF2B5EF4-FFF2-40B4-BE49-F238E27FC236}">
                <a16:creationId xmlns:a16="http://schemas.microsoft.com/office/drawing/2014/main" id="{92707707-7D22-7153-9A1F-2320060693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9455567"/>
      </p:ext>
    </p:extLst>
  </p:cSld>
  <p:clrMapOvr>
    <a:masterClrMapping/>
  </p:clrMapOvr>
  <mc:AlternateContent xmlns:mc="http://schemas.openxmlformats.org/markup-compatibility/2006" xmlns:p14="http://schemas.microsoft.com/office/powerpoint/2010/main">
    <mc:Choice Requires="p14">
      <p:transition spd="slow" p14:dur="2000" advTm="59166"/>
    </mc:Choice>
    <mc:Fallback xmlns="">
      <p:transition spd="slow" advTm="59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10EA3-FA6C-107F-1283-B44E794F2220}"/>
              </a:ext>
            </a:extLst>
          </p:cNvPr>
          <p:cNvSpPr>
            <a:spLocks noGrp="1"/>
          </p:cNvSpPr>
          <p:nvPr>
            <p:ph type="title"/>
          </p:nvPr>
        </p:nvSpPr>
        <p:spPr>
          <a:xfrm>
            <a:off x="581192" y="1124999"/>
            <a:ext cx="4076149" cy="4608003"/>
          </a:xfrm>
        </p:spPr>
        <p:txBody>
          <a:bodyPr anchor="ctr">
            <a:normAutofit/>
          </a:bodyPr>
          <a:lstStyle/>
          <a:p>
            <a:r>
              <a:rPr lang="en-US" sz="4000" dirty="0">
                <a:solidFill>
                  <a:schemeClr val="accent1"/>
                </a:solidFill>
              </a:rPr>
              <a:t>References</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49BF63C-CEE0-4354-A878-2B80CB6F9A76}"/>
              </a:ext>
            </a:extLst>
          </p:cNvPr>
          <p:cNvSpPr>
            <a:spLocks noGrp="1"/>
          </p:cNvSpPr>
          <p:nvPr>
            <p:ph idx="1"/>
          </p:nvPr>
        </p:nvSpPr>
        <p:spPr>
          <a:xfrm>
            <a:off x="5117585" y="1124998"/>
            <a:ext cx="6850001" cy="4954255"/>
          </a:xfrm>
        </p:spPr>
        <p:txBody>
          <a:bodyPr>
            <a:normAutofit fontScale="85000" lnSpcReduction="20000"/>
          </a:bodyPr>
          <a:lstStyle/>
          <a:p>
            <a:r>
              <a:rPr lang="en-US" sz="2000" kern="0" dirty="0">
                <a:effectLst/>
                <a:latin typeface="Aptos" panose="020B0004020202020204" pitchFamily="34" charset="0"/>
                <a:ea typeface="Aptos" panose="020B0004020202020204" pitchFamily="34" charset="0"/>
                <a:cs typeface="Calibri Light" panose="020F0302020204030204" pitchFamily="34" charset="0"/>
              </a:rPr>
              <a:t> </a:t>
            </a:r>
            <a:r>
              <a:rPr lang="en-US" sz="2000" u="sng" kern="0" dirty="0">
                <a:solidFill>
                  <a:schemeClr val="tx1"/>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https://roicallcentersolutions.com/blog/common-call-center-staffing-problems-avoid-them/#:~:text=Inadequate%20training%20not%20only%20leads</a:t>
            </a:r>
            <a:endParaRPr lang="en-US" sz="2000" u="sng" kern="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2000" u="sng" kern="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r>
              <a:rPr lang="en-US" sz="2000" u="sng" kern="0" dirty="0">
                <a:solidFill>
                  <a:schemeClr val="tx1"/>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https://www.activtrak.com/solutions/employee-monitoring/ethical-considerations/#:~:text=Be%20transparent%3A%20When%20it%20comes</a:t>
            </a:r>
            <a:endParaRPr lang="en-US" sz="2000" u="sng" kern="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2000" u="sng" kern="0" dirty="0">
              <a:solidFill>
                <a:schemeClr val="tx1"/>
              </a:solidFill>
              <a:latin typeface="Aptos" panose="020B0004020202020204" pitchFamily="34" charset="0"/>
              <a:ea typeface="Aptos" panose="020B0004020202020204" pitchFamily="34" charset="0"/>
              <a:cs typeface="Times New Roman" panose="02020603050405020304" pitchFamily="18" charset="0"/>
            </a:endParaRPr>
          </a:p>
          <a:p>
            <a:r>
              <a:rPr lang="en-US" sz="2000" dirty="0">
                <a:solidFill>
                  <a:schemeClr val="tx1"/>
                </a:solidFill>
                <a:hlinkClick r:id="rId6">
                  <a:extLst>
                    <a:ext uri="{A12FA001-AC4F-418D-AE19-62706E023703}">
                      <ahyp:hlinkClr xmlns:ahyp="http://schemas.microsoft.com/office/drawing/2018/hyperlinkcolor" val="tx"/>
                    </a:ext>
                  </a:extLst>
                </a:hlinkClick>
              </a:rPr>
              <a:t>https://www.zendesk.com/blog/the-best-templates-for-dealing-with-angry-customers/</a:t>
            </a:r>
            <a:endParaRPr lang="en-US" sz="2000" dirty="0">
              <a:solidFill>
                <a:schemeClr val="tx1"/>
              </a:solidFill>
            </a:endParaRPr>
          </a:p>
          <a:p>
            <a:endParaRPr lang="en-US" sz="2000" dirty="0">
              <a:solidFill>
                <a:schemeClr val="tx1"/>
              </a:solidFill>
            </a:endParaRPr>
          </a:p>
          <a:p>
            <a:r>
              <a:rPr lang="en-US" sz="2000" u="sng" kern="0" dirty="0">
                <a:solidFill>
                  <a:schemeClr val="tx1"/>
                </a:solidFill>
                <a:latin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https://www.onvego.com/post/top-9-reasons-why-customers-hate-ivr</a:t>
            </a:r>
            <a:endParaRPr lang="en-US" sz="2000" u="sng" kern="0" dirty="0">
              <a:solidFill>
                <a:schemeClr val="tx1"/>
              </a:solidFill>
              <a:latin typeface="Aptos" panose="020B0004020202020204" pitchFamily="34" charset="0"/>
              <a:cs typeface="Times New Roman" panose="02020603050405020304" pitchFamily="18" charset="0"/>
            </a:endParaRPr>
          </a:p>
          <a:p>
            <a:endParaRPr lang="en-US" sz="2000" u="sng" kern="0" dirty="0">
              <a:solidFill>
                <a:schemeClr val="tx1"/>
              </a:solidFill>
              <a:latin typeface="Aptos" panose="020B0004020202020204" pitchFamily="34" charset="0"/>
              <a:cs typeface="Times New Roman" panose="02020603050405020304" pitchFamily="18" charset="0"/>
            </a:endParaRPr>
          </a:p>
          <a:p>
            <a:r>
              <a:rPr lang="en-US" sz="2000" u="sng" kern="0" dirty="0">
                <a:solidFill>
                  <a:schemeClr val="tx1"/>
                </a:solidFill>
                <a:latin typeface="Aptos" panose="020B0004020202020204" pitchFamily="34" charset="0"/>
                <a:cs typeface="Times New Roman" panose="02020603050405020304" pitchFamily="18" charset="0"/>
              </a:rPr>
              <a:t>https://stagezero.ai/blog/sentiment-analysis-emotion-ai/#:~:text=Sentiment%20analysis%20focuses%20on%20the,subjective%20aspects%20of%20human%20communication.</a:t>
            </a:r>
          </a:p>
          <a:p>
            <a:endParaRPr lang="en-US" sz="2000" dirty="0"/>
          </a:p>
        </p:txBody>
      </p:sp>
      <p:pic>
        <p:nvPicPr>
          <p:cNvPr id="17" name="Audio 16">
            <a:hlinkClick r:id="" action="ppaction://media"/>
            <a:extLst>
              <a:ext uri="{FF2B5EF4-FFF2-40B4-BE49-F238E27FC236}">
                <a16:creationId xmlns:a16="http://schemas.microsoft.com/office/drawing/2014/main" id="{ABA988A4-E282-41F5-1F43-4FB16CC593D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410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70"/>
    </mc:Choice>
    <mc:Fallback xmlns="">
      <p:transition spd="slow" advTm="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273C7-3A82-8EED-E15B-49F1632728AD}"/>
              </a:ext>
            </a:extLst>
          </p:cNvPr>
          <p:cNvSpPr>
            <a:spLocks noGrp="1"/>
          </p:cNvSpPr>
          <p:nvPr>
            <p:ph type="title"/>
          </p:nvPr>
        </p:nvSpPr>
        <p:spPr>
          <a:xfrm>
            <a:off x="5612515" y="2963639"/>
            <a:ext cx="5067677" cy="930721"/>
          </a:xfrm>
        </p:spPr>
        <p:txBody>
          <a:bodyPr vert="horz" lIns="91440" tIns="45720" rIns="91440" bIns="45720" rtlCol="0" anchor="b">
            <a:normAutofit/>
          </a:bodyPr>
          <a:lstStyle/>
          <a:p>
            <a:r>
              <a:rPr lang="en-US" sz="4400" dirty="0"/>
              <a:t>Thank you</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Handshake">
            <a:extLst>
              <a:ext uri="{FF2B5EF4-FFF2-40B4-BE49-F238E27FC236}">
                <a16:creationId xmlns:a16="http://schemas.microsoft.com/office/drawing/2014/main" id="{94ED46EB-4BB7-F361-F094-5DE02512F7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700" y="2049354"/>
            <a:ext cx="3053422" cy="3053422"/>
          </a:xfrm>
          <a:prstGeom prst="rect">
            <a:avLst/>
          </a:prstGeom>
        </p:spPr>
      </p:pic>
      <p:pic>
        <p:nvPicPr>
          <p:cNvPr id="13" name="Audio 12">
            <a:hlinkClick r:id="" action="ppaction://media"/>
            <a:extLst>
              <a:ext uri="{FF2B5EF4-FFF2-40B4-BE49-F238E27FC236}">
                <a16:creationId xmlns:a16="http://schemas.microsoft.com/office/drawing/2014/main" id="{437B1389-3F92-044E-0F43-DEF00125340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6354948"/>
      </p:ext>
    </p:extLst>
  </p:cSld>
  <p:clrMapOvr>
    <a:masterClrMapping/>
  </p:clrMapOvr>
  <mc:AlternateContent xmlns:mc="http://schemas.openxmlformats.org/markup-compatibility/2006" xmlns:p14="http://schemas.microsoft.com/office/powerpoint/2010/main">
    <mc:Choice Requires="p14">
      <p:transition spd="slow" p14:dur="2000" advTm="3060"/>
    </mc:Choice>
    <mc:Fallback xmlns="">
      <p:transition spd="slow" advTm="3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588"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E313A5C-DE96-D5A5-B98D-82B2B0875BBA}"/>
              </a:ext>
            </a:extLst>
          </p:cNvPr>
          <p:cNvSpPr>
            <a:spLocks noGrp="1"/>
          </p:cNvSpPr>
          <p:nvPr>
            <p:ph type="title"/>
          </p:nvPr>
        </p:nvSpPr>
        <p:spPr>
          <a:xfrm>
            <a:off x="827989" y="1005840"/>
            <a:ext cx="6827681" cy="581406"/>
          </a:xfrm>
        </p:spPr>
        <p:txBody>
          <a:bodyPr>
            <a:normAutofit/>
          </a:bodyPr>
          <a:lstStyle/>
          <a:p>
            <a:r>
              <a:rPr lang="en-US" kern="0" dirty="0">
                <a:solidFill>
                  <a:srgbClr val="FFFFFF"/>
                </a:solidFill>
                <a:latin typeface="Aptos" panose="020B0004020202020204" pitchFamily="34" charset="0"/>
                <a:ea typeface="+mn-ea"/>
                <a:cs typeface="Calibri Light" panose="020F0302020204030204" pitchFamily="34" charset="0"/>
              </a:rPr>
              <a:t>Problems Faced by the Call Centers</a:t>
            </a:r>
          </a:p>
        </p:txBody>
      </p:sp>
      <p:sp>
        <p:nvSpPr>
          <p:cNvPr id="96" name="Rectangle 95">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97">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Rectangle 99">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EBC6C75-0F72-3374-2D01-6AFD1D70EBF3}"/>
              </a:ext>
            </a:extLst>
          </p:cNvPr>
          <p:cNvSpPr>
            <a:spLocks noGrp="1"/>
          </p:cNvSpPr>
          <p:nvPr>
            <p:ph idx="1"/>
          </p:nvPr>
        </p:nvSpPr>
        <p:spPr>
          <a:xfrm>
            <a:off x="814647" y="1957248"/>
            <a:ext cx="6670413" cy="4433317"/>
          </a:xfrm>
        </p:spPr>
        <p:txBody>
          <a:bodyPr>
            <a:normAutofit/>
          </a:bodyPr>
          <a:lstStyle/>
          <a:p>
            <a:pPr marL="0" indent="0">
              <a:lnSpc>
                <a:spcPct val="90000"/>
              </a:lnSpc>
              <a:buNone/>
            </a:pPr>
            <a:r>
              <a:rPr lang="en-US" sz="1500" b="1" kern="0" dirty="0">
                <a:solidFill>
                  <a:srgbClr val="FFFFFF"/>
                </a:solidFill>
                <a:latin typeface="Aptos" panose="020B0004020202020204" pitchFamily="34" charset="0"/>
                <a:cs typeface="Calibri Light" panose="020F0302020204030204" pitchFamily="34" charset="0"/>
              </a:rPr>
              <a:t>Handling Frustrated Customers: </a:t>
            </a:r>
          </a:p>
          <a:p>
            <a:pPr>
              <a:lnSpc>
                <a:spcPct val="90000"/>
              </a:lnSpc>
            </a:pPr>
            <a:r>
              <a:rPr lang="en-US" sz="1500" kern="0" dirty="0">
                <a:solidFill>
                  <a:srgbClr val="FFFFFF"/>
                </a:solidFill>
                <a:latin typeface="Aptos" panose="020B0004020202020204" pitchFamily="34" charset="0"/>
                <a:cs typeface="Calibri Light" panose="020F0302020204030204" pitchFamily="34" charset="0"/>
              </a:rPr>
              <a:t>When customers call the help desk for support, they are forced to navigate through a series of options to collect the details through the Interactive Voice Response (IVR) systems before talking to the live agent.</a:t>
            </a:r>
          </a:p>
          <a:p>
            <a:pPr>
              <a:lnSpc>
                <a:spcPct val="90000"/>
              </a:lnSpc>
            </a:pPr>
            <a:r>
              <a:rPr lang="en-US" sz="1500" kern="0" dirty="0">
                <a:solidFill>
                  <a:srgbClr val="FFFFFF"/>
                </a:solidFill>
                <a:latin typeface="Aptos" panose="020B0004020202020204" pitchFamily="34" charset="0"/>
                <a:cs typeface="Calibri Light" panose="020F0302020204030204" pitchFamily="34" charset="0"/>
              </a:rPr>
              <a:t>As many Call centers operate Overseas, the Customers face difficulties understanding the Foreign accent, making it more Frustrating for both parties.</a:t>
            </a:r>
          </a:p>
          <a:p>
            <a:pPr marL="0" indent="0">
              <a:lnSpc>
                <a:spcPct val="90000"/>
              </a:lnSpc>
              <a:buNone/>
            </a:pPr>
            <a:endParaRPr lang="en-US" sz="1500" kern="0" dirty="0">
              <a:solidFill>
                <a:srgbClr val="FFFFFF"/>
              </a:solidFill>
              <a:latin typeface="Aptos" panose="020B0004020202020204" pitchFamily="34" charset="0"/>
              <a:cs typeface="Calibri Light" panose="020F0302020204030204" pitchFamily="34" charset="0"/>
            </a:endParaRPr>
          </a:p>
          <a:p>
            <a:pPr marL="0" indent="0">
              <a:lnSpc>
                <a:spcPct val="90000"/>
              </a:lnSpc>
              <a:buNone/>
            </a:pPr>
            <a:r>
              <a:rPr lang="en-US" sz="1500" b="1" kern="0" dirty="0">
                <a:solidFill>
                  <a:srgbClr val="FFFFFF"/>
                </a:solidFill>
                <a:latin typeface="Aptos" panose="020B0004020202020204" pitchFamily="34" charset="0"/>
                <a:cs typeface="Calibri Light" panose="020F0302020204030204" pitchFamily="34" charset="0"/>
              </a:rPr>
              <a:t>Staffing Issues:</a:t>
            </a:r>
          </a:p>
          <a:p>
            <a:pPr>
              <a:lnSpc>
                <a:spcPct val="90000"/>
              </a:lnSpc>
            </a:pPr>
            <a:r>
              <a:rPr lang="en-US" sz="1500" kern="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Employee turnover is much higher in the call center industry compared to others due to demanding workloads, odd hours, and repetitive and fast-paced workstyles</a:t>
            </a:r>
          </a:p>
          <a:p>
            <a:pPr>
              <a:lnSpc>
                <a:spcPct val="90000"/>
              </a:lnSpc>
            </a:pPr>
            <a:r>
              <a:rPr lang="en-US" sz="1500" kern="0" dirty="0">
                <a:solidFill>
                  <a:srgbClr val="FFFFFF"/>
                </a:solidFill>
                <a:latin typeface="Aptos" panose="020B0004020202020204" pitchFamily="34" charset="0"/>
                <a:cs typeface="Calibri Light" panose="020F0302020204030204" pitchFamily="34" charset="0"/>
              </a:rPr>
              <a:t>Many Call centers are understaffed which complicates the situation due to increased Employee burnout, and reduced productivity, thus reducing the overall quality of Service.  </a:t>
            </a:r>
            <a:endParaRPr lang="en-US" sz="1500" dirty="0">
              <a:solidFill>
                <a:srgbClr val="FFFFFF"/>
              </a:solidFill>
            </a:endParaRPr>
          </a:p>
          <a:p>
            <a:pPr>
              <a:lnSpc>
                <a:spcPct val="90000"/>
              </a:lnSpc>
            </a:pPr>
            <a:endParaRPr lang="en-US" sz="1500" dirty="0">
              <a:solidFill>
                <a:srgbClr val="FFFFFF"/>
              </a:solidFill>
            </a:endParaRPr>
          </a:p>
        </p:txBody>
      </p:sp>
      <p:pic>
        <p:nvPicPr>
          <p:cNvPr id="5" name="Picture 4" descr="A person with her head in a headache&#10;&#10;Description automatically generated">
            <a:extLst>
              <a:ext uri="{FF2B5EF4-FFF2-40B4-BE49-F238E27FC236}">
                <a16:creationId xmlns:a16="http://schemas.microsoft.com/office/drawing/2014/main" id="{68695F3F-67F0-403B-4310-47C79BC77A15}"/>
              </a:ext>
            </a:extLst>
          </p:cNvPr>
          <p:cNvPicPr>
            <a:picLocks noChangeAspect="1"/>
          </p:cNvPicPr>
          <p:nvPr/>
        </p:nvPicPr>
        <p:blipFill rotWithShape="1">
          <a:blip r:embed="rId5">
            <a:extLst>
              <a:ext uri="{28A0092B-C50C-407E-A947-70E740481C1C}">
                <a14:useLocalDpi xmlns:a14="http://schemas.microsoft.com/office/drawing/2010/main" val="0"/>
              </a:ext>
            </a:extLst>
          </a:blip>
          <a:srcRect l="13485"/>
          <a:stretch/>
        </p:blipFill>
        <p:spPr>
          <a:xfrm>
            <a:off x="8476761" y="2398143"/>
            <a:ext cx="3053422" cy="2355844"/>
          </a:xfrm>
          <a:prstGeom prst="rect">
            <a:avLst/>
          </a:prstGeom>
        </p:spPr>
      </p:pic>
      <p:pic>
        <p:nvPicPr>
          <p:cNvPr id="16" name="Audio 15">
            <a:hlinkClick r:id="" action="ppaction://media"/>
            <a:extLst>
              <a:ext uri="{FF2B5EF4-FFF2-40B4-BE49-F238E27FC236}">
                <a16:creationId xmlns:a16="http://schemas.microsoft.com/office/drawing/2014/main" id="{732D36FA-ACFF-C868-1F74-A84C215A23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397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7310"/>
    </mc:Choice>
    <mc:Fallback xmlns="">
      <p:transition spd="slow" advTm="67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2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01939-CBEA-7FBC-7539-6A8BD22EAB1F}"/>
              </a:ext>
            </a:extLst>
          </p:cNvPr>
          <p:cNvSpPr>
            <a:spLocks noGrp="1"/>
          </p:cNvSpPr>
          <p:nvPr>
            <p:ph type="title"/>
          </p:nvPr>
        </p:nvSpPr>
        <p:spPr>
          <a:xfrm>
            <a:off x="4789124" y="933587"/>
            <a:ext cx="7225075" cy="521579"/>
          </a:xfrm>
        </p:spPr>
        <p:txBody>
          <a:bodyPr>
            <a:normAutofit/>
          </a:bodyPr>
          <a:lstStyle/>
          <a:p>
            <a:r>
              <a:rPr lang="en-US" kern="0" dirty="0">
                <a:solidFill>
                  <a:schemeClr val="tx2"/>
                </a:solidFill>
                <a:latin typeface="Aptos" panose="020B0004020202020204" pitchFamily="34" charset="0"/>
                <a:ea typeface="+mn-ea"/>
                <a:cs typeface="Calibri Light" panose="020F0302020204030204" pitchFamily="34" charset="0"/>
              </a:rPr>
              <a:t>How can Machine Learning help</a:t>
            </a:r>
            <a:r>
              <a:rPr lang="en-US" dirty="0">
                <a:solidFill>
                  <a:schemeClr val="tx2"/>
                </a:solidFill>
                <a:latin typeface="Aptos" panose="020B0004020202020204" pitchFamily="34" charset="0"/>
              </a:rPr>
              <a:t>?</a:t>
            </a:r>
          </a:p>
        </p:txBody>
      </p:sp>
      <p:sp>
        <p:nvSpPr>
          <p:cNvPr id="96" name="Rectangle 9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9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0" name="Rectangle 9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computer room with a logo&#10;&#10;Description automatically generated with medium confidence">
            <a:extLst>
              <a:ext uri="{FF2B5EF4-FFF2-40B4-BE49-F238E27FC236}">
                <a16:creationId xmlns:a16="http://schemas.microsoft.com/office/drawing/2014/main" id="{8ACB4CE6-9865-AAD9-3458-1E460247BBE8}"/>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3409" r="25282" b="-2"/>
          <a:stretch/>
        </p:blipFill>
        <p:spPr>
          <a:xfrm>
            <a:off x="446534" y="601201"/>
            <a:ext cx="3703320" cy="5774200"/>
          </a:xfrm>
          <a:prstGeom prst="rect">
            <a:avLst/>
          </a:prstGeom>
        </p:spPr>
      </p:pic>
      <p:sp>
        <p:nvSpPr>
          <p:cNvPr id="3" name="Content Placeholder 2">
            <a:extLst>
              <a:ext uri="{FF2B5EF4-FFF2-40B4-BE49-F238E27FC236}">
                <a16:creationId xmlns:a16="http://schemas.microsoft.com/office/drawing/2014/main" id="{159249C8-BD7F-670F-86F4-1942F9ECBDA9}"/>
              </a:ext>
            </a:extLst>
          </p:cNvPr>
          <p:cNvSpPr>
            <a:spLocks noGrp="1"/>
          </p:cNvSpPr>
          <p:nvPr>
            <p:ph idx="1"/>
          </p:nvPr>
        </p:nvSpPr>
        <p:spPr>
          <a:xfrm>
            <a:off x="4596388" y="1896533"/>
            <a:ext cx="6878108" cy="4259311"/>
          </a:xfrm>
        </p:spPr>
        <p:txBody>
          <a:bodyPr>
            <a:normAutofit/>
          </a:bodyPr>
          <a:lstStyle/>
          <a:p>
            <a:pPr>
              <a:lnSpc>
                <a:spcPct val="90000"/>
              </a:lnSpc>
            </a:pPr>
            <a:r>
              <a:rPr lang="en-US" sz="1500" kern="0" dirty="0">
                <a:latin typeface="Aptos" panose="020B0004020202020204" pitchFamily="34" charset="0"/>
                <a:cs typeface="Calibri Light" panose="020F0302020204030204" pitchFamily="34" charset="0"/>
              </a:rPr>
              <a:t>Maintaining a Good balance between Employee Satisfaction and Providing a Better Customer Experience is a major challenge for most call centers. </a:t>
            </a:r>
          </a:p>
          <a:p>
            <a:pPr>
              <a:lnSpc>
                <a:spcPct val="90000"/>
              </a:lnSpc>
            </a:pPr>
            <a:endParaRPr lang="en-US" sz="1500" kern="0" dirty="0">
              <a:latin typeface="Aptos" panose="020B0004020202020204" pitchFamily="34" charset="0"/>
              <a:cs typeface="Calibri Light" panose="020F0302020204030204" pitchFamily="34" charset="0"/>
            </a:endParaRPr>
          </a:p>
          <a:p>
            <a:pPr>
              <a:lnSpc>
                <a:spcPct val="90000"/>
              </a:lnSpc>
            </a:pPr>
            <a:r>
              <a:rPr lang="en-US" sz="1500" kern="0" dirty="0">
                <a:effectLst/>
                <a:latin typeface="Aptos" panose="020B0004020202020204" pitchFamily="34" charset="0"/>
                <a:ea typeface="Aptos" panose="020B0004020202020204" pitchFamily="34" charset="0"/>
                <a:cs typeface="Calibri Light" panose="020F0302020204030204" pitchFamily="34" charset="0"/>
              </a:rPr>
              <a:t>Though this can be handled by effective training, aiding on the field with real-time suggestions on the screen can help de-escalate the situation and reduce friction, thus improving the overall customer experience.</a:t>
            </a:r>
          </a:p>
          <a:p>
            <a:pPr>
              <a:lnSpc>
                <a:spcPct val="90000"/>
              </a:lnSpc>
            </a:pPr>
            <a:endParaRPr lang="en-US" sz="1500" kern="0" dirty="0">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r>
              <a:rPr lang="en-US" sz="1500" dirty="0">
                <a:effectLst/>
                <a:latin typeface="Aptos" panose="020B0004020202020204" pitchFamily="34" charset="0"/>
                <a:ea typeface="Aptos" panose="020B0004020202020204" pitchFamily="34" charset="0"/>
                <a:cs typeface="Calibri Light" panose="020F0302020204030204" pitchFamily="34" charset="0"/>
              </a:rPr>
              <a:t>In this Project Two Convolutional Neural Network models were built. </a:t>
            </a:r>
          </a:p>
          <a:p>
            <a:pPr lvl="1">
              <a:lnSpc>
                <a:spcPct val="90000"/>
              </a:lnSpc>
              <a:buFont typeface="Wingdings" panose="05000000000000000000" pitchFamily="2" charset="2"/>
              <a:buChar char="v"/>
            </a:pPr>
            <a:r>
              <a:rPr lang="en-US" sz="1500" dirty="0">
                <a:effectLst/>
                <a:latin typeface="Aptos" panose="020B0004020202020204" pitchFamily="34" charset="0"/>
                <a:ea typeface="Aptos" panose="020B0004020202020204" pitchFamily="34" charset="0"/>
                <a:cs typeface="Calibri Light" panose="020F0302020204030204" pitchFamily="34" charset="0"/>
              </a:rPr>
              <a:t>One analyzes the employees’ sentiment by examining the photos taken during the call using Image Classification algorithms. </a:t>
            </a:r>
          </a:p>
          <a:p>
            <a:pPr lvl="1">
              <a:lnSpc>
                <a:spcPct val="90000"/>
              </a:lnSpc>
              <a:buFont typeface="Wingdings" panose="05000000000000000000" pitchFamily="2" charset="2"/>
              <a:buChar char="v"/>
            </a:pPr>
            <a:r>
              <a:rPr lang="en-US" sz="1500" dirty="0">
                <a:effectLst/>
                <a:latin typeface="Aptos" panose="020B0004020202020204" pitchFamily="34" charset="0"/>
                <a:ea typeface="Aptos" panose="020B0004020202020204" pitchFamily="34" charset="0"/>
                <a:cs typeface="Calibri Light" panose="020F0302020204030204" pitchFamily="34" charset="0"/>
              </a:rPr>
              <a:t>The other model investigates the customer’s tone to understand </a:t>
            </a:r>
            <a:r>
              <a:rPr lang="en-US" sz="1500" dirty="0">
                <a:latin typeface="Aptos" panose="020B0004020202020204" pitchFamily="34" charset="0"/>
                <a:ea typeface="Aptos" panose="020B0004020202020204" pitchFamily="34" charset="0"/>
                <a:cs typeface="Calibri Light" panose="020F0302020204030204" pitchFamily="34" charset="0"/>
              </a:rPr>
              <a:t>the emotion using Speech emotion recognition algorithms. </a:t>
            </a:r>
          </a:p>
          <a:p>
            <a:pPr lvl="1">
              <a:lnSpc>
                <a:spcPct val="90000"/>
              </a:lnSpc>
              <a:buFont typeface="Wingdings" panose="05000000000000000000" pitchFamily="2" charset="2"/>
              <a:buChar char="v"/>
            </a:pPr>
            <a:r>
              <a:rPr lang="en-US" sz="1500" dirty="0">
                <a:latin typeface="Aptos" panose="020B0004020202020204" pitchFamily="34" charset="0"/>
                <a:ea typeface="Aptos" panose="020B0004020202020204" pitchFamily="34" charset="0"/>
                <a:cs typeface="Calibri Light" panose="020F0302020204030204" pitchFamily="34" charset="0"/>
              </a:rPr>
              <a:t>By combining the outcome of both models, recommendations will be displayed on the Employee’s screen. </a:t>
            </a:r>
          </a:p>
        </p:txBody>
      </p:sp>
      <p:pic>
        <p:nvPicPr>
          <p:cNvPr id="10" name="Audio 9">
            <a:hlinkClick r:id="" action="ppaction://media"/>
            <a:extLst>
              <a:ext uri="{FF2B5EF4-FFF2-40B4-BE49-F238E27FC236}">
                <a16:creationId xmlns:a16="http://schemas.microsoft.com/office/drawing/2014/main" id="{4505D588-6E25-D1BD-1B64-C963F7CD8BF9}"/>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2"/>
    </p:custDataLst>
    <p:extLst>
      <p:ext uri="{BB962C8B-B14F-4D97-AF65-F5344CB8AC3E}">
        <p14:creationId xmlns:p14="http://schemas.microsoft.com/office/powerpoint/2010/main" val="2864830294"/>
      </p:ext>
    </p:extLst>
  </p:cSld>
  <p:clrMapOvr>
    <a:masterClrMapping/>
  </p:clrMapOvr>
  <mc:AlternateContent xmlns:mc="http://schemas.openxmlformats.org/markup-compatibility/2006" xmlns:p14="http://schemas.microsoft.com/office/powerpoint/2010/main">
    <mc:Choice Requires="p14">
      <p:transition spd="slow" p14:dur="2000" advTm="64831"/>
    </mc:Choice>
    <mc:Fallback xmlns="">
      <p:transition spd="slow" advTm="6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B002E05-A5CC-E6A0-6D09-58587A9DEFA4}"/>
              </a:ext>
            </a:extLst>
          </p:cNvPr>
          <p:cNvSpPr>
            <a:spLocks noGrp="1"/>
          </p:cNvSpPr>
          <p:nvPr>
            <p:ph type="sldNum" sz="quarter" idx="12"/>
          </p:nvPr>
        </p:nvSpPr>
        <p:spPr>
          <a:xfrm>
            <a:off x="11403951" y="6425816"/>
            <a:ext cx="429768" cy="365125"/>
          </a:xfrm>
        </p:spPr>
        <p:txBody>
          <a:bodyPr/>
          <a:lstStyle/>
          <a:p>
            <a:fld id="{6E91CC32-6A6B-4E2E-BBA1-6864F305DA26}" type="slidenum">
              <a:rPr lang="en-US" smtClean="0"/>
              <a:t>4</a:t>
            </a:fld>
            <a:endParaRPr lang="en-US"/>
          </a:p>
        </p:txBody>
      </p:sp>
      <p:pic>
        <p:nvPicPr>
          <p:cNvPr id="19" name="Picture 18" descr="A white brain with dots and lines&#10;&#10;Description automatically generated">
            <a:extLst>
              <a:ext uri="{FF2B5EF4-FFF2-40B4-BE49-F238E27FC236}">
                <a16:creationId xmlns:a16="http://schemas.microsoft.com/office/drawing/2014/main" id="{574E037C-FBCF-6825-DB8A-3D218DFC2D6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8145" y="2843769"/>
            <a:ext cx="3374914" cy="2972446"/>
          </a:xfrm>
          <a:prstGeom prst="rect">
            <a:avLst/>
          </a:prstGeom>
        </p:spPr>
      </p:pic>
      <p:sp>
        <p:nvSpPr>
          <p:cNvPr id="22" name="Title 21">
            <a:extLst>
              <a:ext uri="{FF2B5EF4-FFF2-40B4-BE49-F238E27FC236}">
                <a16:creationId xmlns:a16="http://schemas.microsoft.com/office/drawing/2014/main" id="{66D4FEED-3515-AD4D-5A1C-F70735FE246E}"/>
              </a:ext>
            </a:extLst>
          </p:cNvPr>
          <p:cNvSpPr>
            <a:spLocks noGrp="1"/>
          </p:cNvSpPr>
          <p:nvPr>
            <p:ph type="title"/>
          </p:nvPr>
        </p:nvSpPr>
        <p:spPr>
          <a:xfrm>
            <a:off x="483250" y="737010"/>
            <a:ext cx="4355449" cy="1589675"/>
          </a:xfrm>
        </p:spPr>
        <p:txBody>
          <a:bodyPr>
            <a:normAutofit/>
          </a:bodyPr>
          <a:lstStyle/>
          <a:p>
            <a:r>
              <a:rPr lang="en-US" dirty="0"/>
              <a:t>Steps Involved in the Model Building Process</a:t>
            </a:r>
          </a:p>
        </p:txBody>
      </p:sp>
      <p:sp>
        <p:nvSpPr>
          <p:cNvPr id="23" name="Content Placeholder 22">
            <a:extLst>
              <a:ext uri="{FF2B5EF4-FFF2-40B4-BE49-F238E27FC236}">
                <a16:creationId xmlns:a16="http://schemas.microsoft.com/office/drawing/2014/main" id="{3F00D095-0644-829F-CDEE-02E1E795A424}"/>
              </a:ext>
            </a:extLst>
          </p:cNvPr>
          <p:cNvSpPr>
            <a:spLocks noGrp="1"/>
          </p:cNvSpPr>
          <p:nvPr>
            <p:ph idx="1"/>
          </p:nvPr>
        </p:nvSpPr>
        <p:spPr>
          <a:xfrm>
            <a:off x="5143497" y="737010"/>
            <a:ext cx="6565251" cy="991597"/>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a:ln>
            <a:no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a:normAutofit/>
          </a:bodyPr>
          <a:lstStyle/>
          <a:p>
            <a:pPr marL="0" indent="0">
              <a:buNone/>
            </a:pPr>
            <a:r>
              <a:rPr lang="en-US" sz="2800" dirty="0">
                <a:solidFill>
                  <a:schemeClr val="bg1"/>
                </a:solidFill>
              </a:rPr>
              <a:t> 1.   Data Collection and Exploration</a:t>
            </a:r>
          </a:p>
        </p:txBody>
      </p:sp>
      <p:sp>
        <p:nvSpPr>
          <p:cNvPr id="24" name="Content Placeholder 22">
            <a:extLst>
              <a:ext uri="{FF2B5EF4-FFF2-40B4-BE49-F238E27FC236}">
                <a16:creationId xmlns:a16="http://schemas.microsoft.com/office/drawing/2014/main" id="{DC990C67-1A12-FAF4-9836-E4EE10AD6CE3}"/>
              </a:ext>
            </a:extLst>
          </p:cNvPr>
          <p:cNvSpPr txBox="1">
            <a:spLocks/>
          </p:cNvSpPr>
          <p:nvPr/>
        </p:nvSpPr>
        <p:spPr>
          <a:xfrm>
            <a:off x="5143497" y="1852172"/>
            <a:ext cx="6565251" cy="991597"/>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p:spPr>
        <p:style>
          <a:lnRef idx="0">
            <a:scrgbClr r="0" g="0" b="0"/>
          </a:lnRef>
          <a:fillRef idx="1">
            <a:scrgbClr r="0" g="0" b="0"/>
          </a:fillRef>
          <a:effectRef idx="0">
            <a:scrgbClr r="0" g="0" b="0"/>
          </a:effectRef>
          <a:fontRef idx="minor">
            <a:schemeClr val="dk1">
              <a:hueOff val="0"/>
              <a:satOff val="0"/>
              <a:lumOff val="0"/>
              <a:alphaOff val="0"/>
            </a:schemeClr>
          </a:fontRef>
        </p:style>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dk1">
                    <a:hueOff val="0"/>
                    <a:satOff val="0"/>
                    <a:lumOff val="0"/>
                    <a:alphaOff val="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dk1">
                    <a:hueOff val="0"/>
                    <a:satOff val="0"/>
                    <a:lumOff val="0"/>
                    <a:alphaOff val="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dk1">
                    <a:hueOff val="0"/>
                    <a:satOff val="0"/>
                    <a:lumOff val="0"/>
                    <a:alphaOff val="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9pPr>
          </a:lstStyle>
          <a:p>
            <a:pPr marL="0" indent="0">
              <a:buNone/>
            </a:pPr>
            <a:r>
              <a:rPr lang="en-US" sz="2800" dirty="0">
                <a:solidFill>
                  <a:schemeClr val="bg1"/>
                </a:solidFill>
              </a:rPr>
              <a:t>  2.  Data Preprocessing and Splitting</a:t>
            </a:r>
          </a:p>
        </p:txBody>
      </p:sp>
      <p:sp>
        <p:nvSpPr>
          <p:cNvPr id="26" name="Content Placeholder 22">
            <a:extLst>
              <a:ext uri="{FF2B5EF4-FFF2-40B4-BE49-F238E27FC236}">
                <a16:creationId xmlns:a16="http://schemas.microsoft.com/office/drawing/2014/main" id="{7E744AF3-875C-EAAF-EC30-52CB0846CD26}"/>
              </a:ext>
            </a:extLst>
          </p:cNvPr>
          <p:cNvSpPr txBox="1">
            <a:spLocks/>
          </p:cNvSpPr>
          <p:nvPr/>
        </p:nvSpPr>
        <p:spPr>
          <a:xfrm>
            <a:off x="5143499" y="2985781"/>
            <a:ext cx="6565251" cy="991597"/>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p:spPr>
        <p:style>
          <a:lnRef idx="0">
            <a:scrgbClr r="0" g="0" b="0"/>
          </a:lnRef>
          <a:fillRef idx="1">
            <a:scrgbClr r="0" g="0" b="0"/>
          </a:fillRef>
          <a:effectRef idx="0">
            <a:scrgbClr r="0" g="0" b="0"/>
          </a:effectRef>
          <a:fontRef idx="minor">
            <a:schemeClr val="dk1">
              <a:hueOff val="0"/>
              <a:satOff val="0"/>
              <a:lumOff val="0"/>
              <a:alphaOff val="0"/>
            </a:schemeClr>
          </a:fontRef>
        </p:style>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dk1">
                    <a:hueOff val="0"/>
                    <a:satOff val="0"/>
                    <a:lumOff val="0"/>
                    <a:alphaOff val="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dk1">
                    <a:hueOff val="0"/>
                    <a:satOff val="0"/>
                    <a:lumOff val="0"/>
                    <a:alphaOff val="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dk1">
                    <a:hueOff val="0"/>
                    <a:satOff val="0"/>
                    <a:lumOff val="0"/>
                    <a:alphaOff val="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9pPr>
          </a:lstStyle>
          <a:p>
            <a:pPr marL="0" indent="0">
              <a:buNone/>
            </a:pPr>
            <a:r>
              <a:rPr lang="en-US" sz="2800" dirty="0">
                <a:solidFill>
                  <a:schemeClr val="bg1"/>
                </a:solidFill>
              </a:rPr>
              <a:t>  3.  Model Building and Training</a:t>
            </a:r>
          </a:p>
        </p:txBody>
      </p:sp>
      <p:sp>
        <p:nvSpPr>
          <p:cNvPr id="27" name="Content Placeholder 22">
            <a:extLst>
              <a:ext uri="{FF2B5EF4-FFF2-40B4-BE49-F238E27FC236}">
                <a16:creationId xmlns:a16="http://schemas.microsoft.com/office/drawing/2014/main" id="{08704476-66CA-420C-B1AF-CAE4C204852A}"/>
              </a:ext>
            </a:extLst>
          </p:cNvPr>
          <p:cNvSpPr txBox="1">
            <a:spLocks/>
          </p:cNvSpPr>
          <p:nvPr/>
        </p:nvSpPr>
        <p:spPr>
          <a:xfrm>
            <a:off x="5143500" y="4139071"/>
            <a:ext cx="6565251" cy="991597"/>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p:spPr>
        <p:style>
          <a:lnRef idx="0">
            <a:scrgbClr r="0" g="0" b="0"/>
          </a:lnRef>
          <a:fillRef idx="1">
            <a:scrgbClr r="0" g="0" b="0"/>
          </a:fillRef>
          <a:effectRef idx="0">
            <a:scrgbClr r="0" g="0" b="0"/>
          </a:effectRef>
          <a:fontRef idx="minor">
            <a:schemeClr val="dk1">
              <a:hueOff val="0"/>
              <a:satOff val="0"/>
              <a:lumOff val="0"/>
              <a:alphaOff val="0"/>
            </a:schemeClr>
          </a:fontRef>
        </p:style>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dk1">
                    <a:hueOff val="0"/>
                    <a:satOff val="0"/>
                    <a:lumOff val="0"/>
                    <a:alphaOff val="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dk1">
                    <a:hueOff val="0"/>
                    <a:satOff val="0"/>
                    <a:lumOff val="0"/>
                    <a:alphaOff val="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dk1">
                    <a:hueOff val="0"/>
                    <a:satOff val="0"/>
                    <a:lumOff val="0"/>
                    <a:alphaOff val="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9pPr>
          </a:lstStyle>
          <a:p>
            <a:pPr marL="0" indent="0">
              <a:buNone/>
            </a:pPr>
            <a:r>
              <a:rPr lang="en-US" sz="2800" dirty="0">
                <a:solidFill>
                  <a:schemeClr val="bg1"/>
                </a:solidFill>
              </a:rPr>
              <a:t>  4.  Hyperparameter Tuning/ Optimization</a:t>
            </a:r>
          </a:p>
        </p:txBody>
      </p:sp>
      <p:sp>
        <p:nvSpPr>
          <p:cNvPr id="28" name="Content Placeholder 22">
            <a:extLst>
              <a:ext uri="{FF2B5EF4-FFF2-40B4-BE49-F238E27FC236}">
                <a16:creationId xmlns:a16="http://schemas.microsoft.com/office/drawing/2014/main" id="{CC0677FF-732C-99B8-2357-5D5ACFC772F2}"/>
              </a:ext>
            </a:extLst>
          </p:cNvPr>
          <p:cNvSpPr txBox="1">
            <a:spLocks/>
          </p:cNvSpPr>
          <p:nvPr/>
        </p:nvSpPr>
        <p:spPr>
          <a:xfrm>
            <a:off x="5143500" y="5320417"/>
            <a:ext cx="6565251" cy="991597"/>
          </a:xfrm>
          <a:prstGeom prst="rect">
            <a:avLst/>
          </a:prstGeom>
          <a:gradFill rotWithShape="0">
            <a:gsLst>
              <a:gs pos="0">
                <a:srgbClr val="000000">
                  <a:lumMod val="75000"/>
                  <a:lumOff val="25000"/>
                </a:srgbClr>
              </a:gs>
              <a:gs pos="1000">
                <a:srgbClr val="22544E"/>
              </a:gs>
              <a:gs pos="97000">
                <a:srgbClr val="000000">
                  <a:lumMod val="85000"/>
                  <a:lumOff val="15000"/>
                </a:srgbClr>
              </a:gs>
              <a:gs pos="100000">
                <a:schemeClr val="accent4"/>
              </a:gs>
            </a:gsLst>
            <a:lin ang="10800000" scaled="0"/>
          </a:gradFill>
        </p:spPr>
        <p:style>
          <a:lnRef idx="0">
            <a:scrgbClr r="0" g="0" b="0"/>
          </a:lnRef>
          <a:fillRef idx="1">
            <a:scrgbClr r="0" g="0" b="0"/>
          </a:fillRef>
          <a:effectRef idx="0">
            <a:scrgbClr r="0" g="0" b="0"/>
          </a:effectRef>
          <a:fontRef idx="minor">
            <a:schemeClr val="dk1">
              <a:hueOff val="0"/>
              <a:satOff val="0"/>
              <a:lumOff val="0"/>
              <a:alphaOff val="0"/>
            </a:schemeClr>
          </a:fontRef>
        </p:style>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dk1">
                    <a:hueOff val="0"/>
                    <a:satOff val="0"/>
                    <a:lumOff val="0"/>
                    <a:alphaOff val="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dk1">
                    <a:hueOff val="0"/>
                    <a:satOff val="0"/>
                    <a:lumOff val="0"/>
                    <a:alphaOff val="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dk1">
                    <a:hueOff val="0"/>
                    <a:satOff val="0"/>
                    <a:lumOff val="0"/>
                    <a:alphaOff val="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hueOff val="0"/>
                    <a:satOff val="0"/>
                    <a:lumOff val="0"/>
                    <a:alphaOff val="0"/>
                  </a:schemeClr>
                </a:solidFill>
                <a:latin typeface="+mn-lt"/>
                <a:ea typeface="+mn-ea"/>
                <a:cs typeface="+mn-cs"/>
              </a:defRPr>
            </a:lvl9pPr>
          </a:lstStyle>
          <a:p>
            <a:pPr marL="0" indent="0">
              <a:buNone/>
            </a:pPr>
            <a:r>
              <a:rPr lang="en-US" sz="2800" dirty="0">
                <a:solidFill>
                  <a:schemeClr val="bg1"/>
                </a:solidFill>
              </a:rPr>
              <a:t>  5.  Evaluating the Model  Performance</a:t>
            </a:r>
          </a:p>
        </p:txBody>
      </p:sp>
      <p:pic>
        <p:nvPicPr>
          <p:cNvPr id="10" name="Audio 9">
            <a:hlinkClick r:id="" action="ppaction://media"/>
            <a:extLst>
              <a:ext uri="{FF2B5EF4-FFF2-40B4-BE49-F238E27FC236}">
                <a16:creationId xmlns:a16="http://schemas.microsoft.com/office/drawing/2014/main" id="{1A993B13-3FFC-294A-BCD4-B9EFB27583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6356791"/>
      </p:ext>
    </p:extLst>
  </p:cSld>
  <p:clrMapOvr>
    <a:masterClrMapping/>
  </p:clrMapOvr>
  <mc:AlternateContent xmlns:mc="http://schemas.openxmlformats.org/markup-compatibility/2006" xmlns:p14="http://schemas.microsoft.com/office/powerpoint/2010/main">
    <mc:Choice Requires="p14">
      <p:transition spd="slow" p14:dur="2000" advTm="7350"/>
    </mc:Choice>
    <mc:Fallback xmlns="">
      <p:transition spd="slow" advTm="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6" presetClass="entr" presetSubtype="21"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arn(inVertical)">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EDC891-1B17-0599-6943-C9FC9203472A}"/>
              </a:ext>
            </a:extLst>
          </p:cNvPr>
          <p:cNvSpPr>
            <a:spLocks noGrp="1"/>
          </p:cNvSpPr>
          <p:nvPr>
            <p:ph type="title"/>
          </p:nvPr>
        </p:nvSpPr>
        <p:spPr>
          <a:xfrm>
            <a:off x="803189" y="1209184"/>
            <a:ext cx="3089189" cy="4734416"/>
          </a:xfrm>
        </p:spPr>
        <p:txBody>
          <a:bodyPr anchor="ctr">
            <a:normAutofit/>
          </a:bodyPr>
          <a:lstStyle/>
          <a:p>
            <a:r>
              <a:rPr lang="en-US" dirty="0">
                <a:solidFill>
                  <a:srgbClr val="FFFFFF"/>
                </a:solidFill>
              </a:rPr>
              <a:t>Difference between Emotion &amp; Sentiment Analysis</a:t>
            </a:r>
          </a:p>
        </p:txBody>
      </p:sp>
      <p:sp>
        <p:nvSpPr>
          <p:cNvPr id="3" name="Content Placeholder 2">
            <a:extLst>
              <a:ext uri="{FF2B5EF4-FFF2-40B4-BE49-F238E27FC236}">
                <a16:creationId xmlns:a16="http://schemas.microsoft.com/office/drawing/2014/main" id="{27D92172-A6F4-849D-0B9A-CDCB1CFADBDB}"/>
              </a:ext>
            </a:extLst>
          </p:cNvPr>
          <p:cNvSpPr>
            <a:spLocks noGrp="1"/>
          </p:cNvSpPr>
          <p:nvPr>
            <p:ph idx="1"/>
          </p:nvPr>
        </p:nvSpPr>
        <p:spPr>
          <a:xfrm>
            <a:off x="4561870" y="723900"/>
            <a:ext cx="7183597" cy="3152362"/>
          </a:xfrm>
        </p:spPr>
        <p:txBody>
          <a:bodyPr>
            <a:normAutofit fontScale="85000" lnSpcReduction="10000"/>
          </a:bodyPr>
          <a:lstStyle/>
          <a:p>
            <a:pPr>
              <a:lnSpc>
                <a:spcPct val="90000"/>
              </a:lnSpc>
            </a:pPr>
            <a:r>
              <a:rPr lang="en-US" sz="1700" kern="0" dirty="0">
                <a:latin typeface="Aptos" panose="020B0004020202020204" pitchFamily="34" charset="0"/>
                <a:cs typeface="Calibri Light" panose="020F0302020204030204" pitchFamily="34" charset="0"/>
              </a:rPr>
              <a:t>Though both Sentiment and Emotion may be relatable, they are vastly different and are usually used interchangeably. </a:t>
            </a:r>
          </a:p>
          <a:p>
            <a:pPr>
              <a:lnSpc>
                <a:spcPct val="90000"/>
              </a:lnSpc>
            </a:pPr>
            <a:r>
              <a:rPr lang="en-US" sz="1700" b="1" kern="0" dirty="0">
                <a:latin typeface="Aptos" panose="020B0004020202020204" pitchFamily="34" charset="0"/>
                <a:cs typeface="Calibri Light" panose="020F0302020204030204" pitchFamily="34" charset="0"/>
              </a:rPr>
              <a:t>Sentiment Analysis </a:t>
            </a:r>
            <a:r>
              <a:rPr lang="en-US" sz="1700" kern="0" dirty="0">
                <a:latin typeface="Aptos" panose="020B0004020202020204" pitchFamily="34" charset="0"/>
                <a:cs typeface="Calibri Light" panose="020F0302020204030204" pitchFamily="34" charset="0"/>
              </a:rPr>
              <a:t>often known as “Mining of Opinions” is used to understand the feelings or Opinions about various fields such as Marketing Reviews, Social media, etc.  The Outcomes are usually values such as Positive, Negative, and  Neutral.  </a:t>
            </a:r>
          </a:p>
          <a:p>
            <a:pPr>
              <a:lnSpc>
                <a:spcPct val="90000"/>
              </a:lnSpc>
            </a:pPr>
            <a:r>
              <a:rPr lang="en-US" sz="1700" kern="0" dirty="0">
                <a:latin typeface="Aptos" panose="020B0004020202020204" pitchFamily="34" charset="0"/>
                <a:cs typeface="Calibri Light" panose="020F0302020204030204" pitchFamily="34" charset="0"/>
              </a:rPr>
              <a:t>Sometimes the sentiment analysis cannot fully understand the customer’s emotion leading to ineffective customer experience.</a:t>
            </a:r>
          </a:p>
          <a:p>
            <a:pPr>
              <a:lnSpc>
                <a:spcPct val="90000"/>
              </a:lnSpc>
            </a:pPr>
            <a:r>
              <a:rPr lang="en-US" sz="1700" kern="0" dirty="0">
                <a:latin typeface="Aptos" panose="020B0004020202020204" pitchFamily="34" charset="0"/>
                <a:cs typeface="Calibri Light" panose="020F0302020204030204" pitchFamily="34" charset="0"/>
              </a:rPr>
              <a:t>In this Project, Sentiment analysis of the employees is performed using Image classification algorithms.</a:t>
            </a:r>
          </a:p>
          <a:p>
            <a:pPr>
              <a:lnSpc>
                <a:spcPct val="90000"/>
              </a:lnSpc>
            </a:pPr>
            <a:r>
              <a:rPr lang="en-US" sz="1700" b="1" kern="0" dirty="0">
                <a:latin typeface="Aptos" panose="020B0004020202020204" pitchFamily="34" charset="0"/>
                <a:cs typeface="Calibri Light" panose="020F0302020204030204" pitchFamily="34" charset="0"/>
              </a:rPr>
              <a:t>Emotion analysis </a:t>
            </a:r>
            <a:r>
              <a:rPr lang="en-US" sz="1700" kern="0" dirty="0">
                <a:latin typeface="Aptos" panose="020B0004020202020204" pitchFamily="34" charset="0"/>
                <a:cs typeface="Calibri Light" panose="020F0302020204030204" pitchFamily="34" charset="0"/>
              </a:rPr>
              <a:t>extends beyond the basic sentiment and can study a variety of human emotions such as Sadness, Happiness, Fear, Disgust, Surprise, etc. This is achieved by studying facial features or Voice signals to understand the feelings expressed. </a:t>
            </a:r>
          </a:p>
          <a:p>
            <a:pPr>
              <a:lnSpc>
                <a:spcPct val="90000"/>
              </a:lnSpc>
            </a:pPr>
            <a:r>
              <a:rPr lang="en-US" sz="1700" kern="0" dirty="0">
                <a:latin typeface="Aptos" panose="020B0004020202020204" pitchFamily="34" charset="0"/>
                <a:cs typeface="Calibri Light" panose="020F0302020204030204" pitchFamily="34" charset="0"/>
              </a:rPr>
              <a:t>In this project, Speech Audio data is used to build an Emotion Recognition Model. </a:t>
            </a:r>
          </a:p>
        </p:txBody>
      </p:sp>
      <p:pic>
        <p:nvPicPr>
          <p:cNvPr id="5" name="Picture 4" descr="A group of emojis with different expressions&#10;&#10;Description automatically generated">
            <a:extLst>
              <a:ext uri="{FF2B5EF4-FFF2-40B4-BE49-F238E27FC236}">
                <a16:creationId xmlns:a16="http://schemas.microsoft.com/office/drawing/2014/main" id="{3D554980-F228-A564-BFC8-8FD5E465D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039" y="4149588"/>
            <a:ext cx="5669259" cy="2196838"/>
          </a:xfrm>
          <a:prstGeom prst="rect">
            <a:avLst/>
          </a:prstGeom>
        </p:spPr>
      </p:pic>
      <p:pic>
        <p:nvPicPr>
          <p:cNvPr id="8" name="Audio 7">
            <a:hlinkClick r:id="" action="ppaction://media"/>
            <a:extLst>
              <a:ext uri="{FF2B5EF4-FFF2-40B4-BE49-F238E27FC236}">
                <a16:creationId xmlns:a16="http://schemas.microsoft.com/office/drawing/2014/main" id="{40270433-6CFB-54FD-655F-C8B38742FA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2038109"/>
      </p:ext>
    </p:extLst>
  </p:cSld>
  <p:clrMapOvr>
    <a:masterClrMapping/>
  </p:clrMapOvr>
  <mc:AlternateContent xmlns:mc="http://schemas.openxmlformats.org/markup-compatibility/2006" xmlns:p14="http://schemas.microsoft.com/office/powerpoint/2010/main">
    <mc:Choice Requires="p14">
      <p:transition spd="slow" p14:dur="2000" advTm="64250"/>
    </mc:Choice>
    <mc:Fallback xmlns="">
      <p:transition spd="slow" advTm="6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B634-AD88-2C5B-EC20-7C0CE2B01FED}"/>
              </a:ext>
            </a:extLst>
          </p:cNvPr>
          <p:cNvSpPr>
            <a:spLocks noGrp="1"/>
          </p:cNvSpPr>
          <p:nvPr>
            <p:ph type="title"/>
          </p:nvPr>
        </p:nvSpPr>
        <p:spPr>
          <a:xfrm>
            <a:off x="2332010" y="741489"/>
            <a:ext cx="9579254" cy="498360"/>
          </a:xfrm>
        </p:spPr>
        <p:txBody>
          <a:bodyPr>
            <a:normAutofit fontScale="90000"/>
          </a:bodyPr>
          <a:lstStyle/>
          <a:p>
            <a:r>
              <a:rPr lang="en-US" dirty="0"/>
              <a:t>Image Classification for Sentiment Analysis</a:t>
            </a:r>
          </a:p>
        </p:txBody>
      </p:sp>
      <p:sp>
        <p:nvSpPr>
          <p:cNvPr id="3" name="Content Placeholder 2">
            <a:extLst>
              <a:ext uri="{FF2B5EF4-FFF2-40B4-BE49-F238E27FC236}">
                <a16:creationId xmlns:a16="http://schemas.microsoft.com/office/drawing/2014/main" id="{43574DF2-81A9-F6B2-F4F9-A332EDC248E9}"/>
              </a:ext>
            </a:extLst>
          </p:cNvPr>
          <p:cNvSpPr>
            <a:spLocks noGrp="1"/>
          </p:cNvSpPr>
          <p:nvPr>
            <p:ph idx="1"/>
          </p:nvPr>
        </p:nvSpPr>
        <p:spPr>
          <a:xfrm>
            <a:off x="440266" y="1573534"/>
            <a:ext cx="7329158" cy="4988040"/>
          </a:xfrm>
          <a:ln>
            <a:solidFill>
              <a:schemeClr val="accent1"/>
            </a:solidFill>
          </a:ln>
        </p:spPr>
        <p:txBody>
          <a:bodyPr>
            <a:normAutofit/>
          </a:bodyPr>
          <a:lstStyle/>
          <a:p>
            <a:pPr lvl="1">
              <a:lnSpc>
                <a:spcPct val="90000"/>
              </a:lnSpc>
            </a:pPr>
            <a:r>
              <a:rPr lang="en-US" sz="1500" b="1" kern="0" dirty="0">
                <a:latin typeface="Aptos" panose="020B0004020202020204" pitchFamily="34" charset="0"/>
                <a:cs typeface="Calibri Light" panose="020F0302020204030204" pitchFamily="34" charset="0"/>
              </a:rPr>
              <a:t>Data Extraction: </a:t>
            </a:r>
            <a:r>
              <a:rPr lang="en-US" sz="1500" kern="0" dirty="0">
                <a:latin typeface="Aptos" panose="020B0004020202020204" pitchFamily="34" charset="0"/>
                <a:cs typeface="Calibri Light" panose="020F0302020204030204" pitchFamily="34" charset="0"/>
              </a:rPr>
              <a:t>100 Pictures of Happy and Disappointed Call Center Employees were downloaded using the “Bing-image-downloader” package for training the models.</a:t>
            </a:r>
          </a:p>
          <a:p>
            <a:pPr lvl="1">
              <a:lnSpc>
                <a:spcPct val="90000"/>
              </a:lnSpc>
            </a:pPr>
            <a:r>
              <a:rPr lang="en-US" sz="1500" b="1" kern="0" dirty="0">
                <a:latin typeface="Aptos" panose="020B0004020202020204" pitchFamily="34" charset="0"/>
                <a:cs typeface="Calibri Light" panose="020F0302020204030204" pitchFamily="34" charset="0"/>
              </a:rPr>
              <a:t>Data Preparation: </a:t>
            </a:r>
            <a:r>
              <a:rPr lang="en-US" sz="1500" kern="0" dirty="0">
                <a:latin typeface="Aptos" panose="020B0004020202020204" pitchFamily="34" charset="0"/>
                <a:cs typeface="Calibri Light" panose="020F0302020204030204" pitchFamily="34" charset="0"/>
              </a:rPr>
              <a:t>The images were converted into NumPy arrays using the SkImage Python library. The dataset was split into Train, Validation, and Test sets in the 60, 20 &amp; 20 ratios. All images were resized and rescaled using Standard Scaler. </a:t>
            </a:r>
          </a:p>
          <a:p>
            <a:pPr lvl="1">
              <a:lnSpc>
                <a:spcPct val="90000"/>
              </a:lnSpc>
            </a:pPr>
            <a:r>
              <a:rPr lang="en-US" sz="1500" b="1" kern="0" dirty="0">
                <a:latin typeface="Aptos" panose="020B0004020202020204" pitchFamily="34" charset="0"/>
                <a:cs typeface="Calibri Light" panose="020F0302020204030204" pitchFamily="34" charset="0"/>
              </a:rPr>
              <a:t>Model Building &amp; Training: </a:t>
            </a:r>
            <a:r>
              <a:rPr lang="en-US" sz="1500" kern="0" dirty="0">
                <a:latin typeface="Aptos" panose="020B0004020202020204" pitchFamily="34" charset="0"/>
                <a:cs typeface="Calibri Light" panose="020F0302020204030204" pitchFamily="34" charset="0"/>
              </a:rPr>
              <a:t>Two Image Classification models were built in this project.</a:t>
            </a:r>
          </a:p>
          <a:p>
            <a:pPr marL="936900" lvl="2" indent="-342900">
              <a:lnSpc>
                <a:spcPct val="90000"/>
              </a:lnSpc>
              <a:buFont typeface="+mj-lt"/>
              <a:buAutoNum type="arabicPeriod"/>
            </a:pPr>
            <a:r>
              <a:rPr lang="en-US" kern="0" dirty="0">
                <a:latin typeface="Aptos" panose="020B0004020202020204" pitchFamily="34" charset="0"/>
                <a:cs typeface="Calibri Light" panose="020F0302020204030204" pitchFamily="34" charset="0"/>
              </a:rPr>
              <a:t>Convolutional Neural Network Model using  TensorFlow and Keras:</a:t>
            </a:r>
          </a:p>
          <a:p>
            <a:pPr lvl="3">
              <a:lnSpc>
                <a:spcPct val="90000"/>
              </a:lnSpc>
              <a:buFont typeface="Wingdings" panose="05000000000000000000" pitchFamily="2" charset="2"/>
              <a:buChar char="v"/>
            </a:pPr>
            <a:r>
              <a:rPr lang="en-US" sz="1400" kern="0" dirty="0">
                <a:latin typeface="Aptos" panose="020B0004020202020204" pitchFamily="34" charset="0"/>
                <a:cs typeface="Calibri Light" panose="020F0302020204030204" pitchFamily="34" charset="0"/>
              </a:rPr>
              <a:t>In this model, 3 layers of Convolution and Max pooling block were added before flattening the data and feeding to the Fully connected or Dense layers. </a:t>
            </a:r>
            <a:r>
              <a:rPr lang="en-US" sz="1400" kern="0" dirty="0" err="1">
                <a:latin typeface="Aptos" panose="020B0004020202020204" pitchFamily="34" charset="0"/>
                <a:cs typeface="Calibri Light" panose="020F0302020204030204" pitchFamily="34" charset="0"/>
              </a:rPr>
              <a:t>ReLU</a:t>
            </a:r>
            <a:r>
              <a:rPr lang="en-US" sz="1400" kern="0" dirty="0">
                <a:latin typeface="Aptos" panose="020B0004020202020204" pitchFamily="34" charset="0"/>
                <a:cs typeface="Calibri Light" panose="020F0302020204030204" pitchFamily="34" charset="0"/>
              </a:rPr>
              <a:t> was used as the activation function in the hidden layers.</a:t>
            </a:r>
          </a:p>
          <a:p>
            <a:pPr lvl="3">
              <a:lnSpc>
                <a:spcPct val="90000"/>
              </a:lnSpc>
              <a:buFont typeface="Wingdings" panose="05000000000000000000" pitchFamily="2" charset="2"/>
              <a:buChar char="v"/>
            </a:pPr>
            <a:r>
              <a:rPr lang="en-US" sz="1400" kern="0" dirty="0">
                <a:latin typeface="Aptos" panose="020B0004020202020204" pitchFamily="34" charset="0"/>
                <a:cs typeface="Calibri Light" panose="020F0302020204030204" pitchFamily="34" charset="0"/>
              </a:rPr>
              <a:t>As the model produces a Binary Target (Happy Employee / Frustrated Employee), the Sigmoid function was used in the final output layer. </a:t>
            </a:r>
          </a:p>
          <a:p>
            <a:pPr marL="936900" lvl="2" indent="-342900">
              <a:lnSpc>
                <a:spcPct val="90000"/>
              </a:lnSpc>
              <a:buFont typeface="+mj-lt"/>
              <a:buAutoNum type="arabicPeriod"/>
            </a:pPr>
            <a:r>
              <a:rPr lang="en-US" kern="0" dirty="0">
                <a:latin typeface="Aptos" panose="020B0004020202020204" pitchFamily="34" charset="0"/>
                <a:cs typeface="Calibri Light" panose="020F0302020204030204" pitchFamily="34" charset="0"/>
              </a:rPr>
              <a:t>Support Vector Machine Model using Scikit learn package</a:t>
            </a:r>
          </a:p>
          <a:p>
            <a:pPr lvl="3">
              <a:lnSpc>
                <a:spcPct val="90000"/>
              </a:lnSpc>
              <a:buFont typeface="Wingdings" panose="05000000000000000000" pitchFamily="2" charset="2"/>
              <a:buChar char="v"/>
            </a:pPr>
            <a:r>
              <a:rPr lang="en-US" sz="1400" b="1" kern="0" dirty="0">
                <a:latin typeface="Aptos" panose="020B0004020202020204" pitchFamily="34" charset="0"/>
                <a:cs typeface="Calibri Light" panose="020F0302020204030204" pitchFamily="34" charset="0"/>
              </a:rPr>
              <a:t>Hyperparameter tuning </a:t>
            </a:r>
            <a:r>
              <a:rPr lang="en-US" sz="1400" kern="0" dirty="0">
                <a:latin typeface="Aptos" panose="020B0004020202020204" pitchFamily="34" charset="0"/>
                <a:cs typeface="Calibri Light" panose="020F0302020204030204" pitchFamily="34" charset="0"/>
              </a:rPr>
              <a:t>was performed by training the model using a Grid of values to find the optimal values for the Model. </a:t>
            </a:r>
          </a:p>
        </p:txBody>
      </p:sp>
      <p:pic>
        <p:nvPicPr>
          <p:cNvPr id="8" name="Picture 7">
            <a:extLst>
              <a:ext uri="{FF2B5EF4-FFF2-40B4-BE49-F238E27FC236}">
                <a16:creationId xmlns:a16="http://schemas.microsoft.com/office/drawing/2014/main" id="{B36912FD-C568-9328-6633-77495288D4F0}"/>
              </a:ext>
            </a:extLst>
          </p:cNvPr>
          <p:cNvPicPr>
            <a:picLocks noChangeAspect="1"/>
          </p:cNvPicPr>
          <p:nvPr/>
        </p:nvPicPr>
        <p:blipFill>
          <a:blip r:embed="rId5"/>
          <a:stretch>
            <a:fillRect/>
          </a:stretch>
        </p:blipFill>
        <p:spPr>
          <a:xfrm>
            <a:off x="8051798" y="1573534"/>
            <a:ext cx="3699935" cy="1942465"/>
          </a:xfrm>
          <a:prstGeom prst="rect">
            <a:avLst/>
          </a:prstGeom>
          <a:ln>
            <a:solidFill>
              <a:schemeClr val="accent1"/>
            </a:solidFill>
          </a:ln>
        </p:spPr>
      </p:pic>
      <p:pic>
        <p:nvPicPr>
          <p:cNvPr id="4" name="Picture 3">
            <a:extLst>
              <a:ext uri="{FF2B5EF4-FFF2-40B4-BE49-F238E27FC236}">
                <a16:creationId xmlns:a16="http://schemas.microsoft.com/office/drawing/2014/main" id="{719872B3-0DD9-3D46-27BE-3D80B29048D2}"/>
              </a:ext>
            </a:extLst>
          </p:cNvPr>
          <p:cNvPicPr>
            <a:picLocks noChangeAspect="1"/>
          </p:cNvPicPr>
          <p:nvPr/>
        </p:nvPicPr>
        <p:blipFill>
          <a:blip r:embed="rId6"/>
          <a:stretch>
            <a:fillRect/>
          </a:stretch>
        </p:blipFill>
        <p:spPr>
          <a:xfrm>
            <a:off x="8051799" y="3685009"/>
            <a:ext cx="3699935" cy="2645453"/>
          </a:xfrm>
          <a:prstGeom prst="rect">
            <a:avLst/>
          </a:prstGeom>
          <a:ln>
            <a:solidFill>
              <a:schemeClr val="accent1"/>
            </a:solidFill>
          </a:ln>
        </p:spPr>
      </p:pic>
      <p:pic>
        <p:nvPicPr>
          <p:cNvPr id="9" name="Audio 8">
            <a:hlinkClick r:id="" action="ppaction://media"/>
            <a:extLst>
              <a:ext uri="{FF2B5EF4-FFF2-40B4-BE49-F238E27FC236}">
                <a16:creationId xmlns:a16="http://schemas.microsoft.com/office/drawing/2014/main" id="{FB4BFD28-4C38-DC7E-B6CC-56683E41ED8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3716475"/>
      </p:ext>
    </p:extLst>
  </p:cSld>
  <p:clrMapOvr>
    <a:masterClrMapping/>
  </p:clrMapOvr>
  <mc:AlternateContent xmlns:mc="http://schemas.openxmlformats.org/markup-compatibility/2006" xmlns:p14="http://schemas.microsoft.com/office/powerpoint/2010/main">
    <mc:Choice Requires="p14">
      <p:transition spd="slow" p14:dur="2000" advTm="73649"/>
    </mc:Choice>
    <mc:Fallback xmlns="">
      <p:transition spd="slow" advTm="73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6" presetClass="entr" presetSubtype="2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barn(inVertical)">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DB08581-279A-478B-83DD-945E4CB34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1E40D98-2DD7-4DBC-9170-584D5BA2D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750722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56F5A787-B406-4A79-B561-57041C4B0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DA115DD-C978-D255-7CC8-356C03307116}"/>
              </a:ext>
            </a:extLst>
          </p:cNvPr>
          <p:cNvSpPr>
            <a:spLocks noGrp="1"/>
          </p:cNvSpPr>
          <p:nvPr>
            <p:ph type="title"/>
          </p:nvPr>
        </p:nvSpPr>
        <p:spPr>
          <a:xfrm>
            <a:off x="762342" y="732272"/>
            <a:ext cx="6855114" cy="1247938"/>
          </a:xfrm>
        </p:spPr>
        <p:txBody>
          <a:bodyPr anchor="ctr">
            <a:normAutofit/>
          </a:bodyPr>
          <a:lstStyle/>
          <a:p>
            <a:r>
              <a:rPr lang="en-US" dirty="0">
                <a:solidFill>
                  <a:srgbClr val="FFFFFF"/>
                </a:solidFill>
              </a:rPr>
              <a:t>Speech Emotion Recognition</a:t>
            </a:r>
          </a:p>
        </p:txBody>
      </p:sp>
      <p:pic>
        <p:nvPicPr>
          <p:cNvPr id="13" name="Picture 12">
            <a:extLst>
              <a:ext uri="{FF2B5EF4-FFF2-40B4-BE49-F238E27FC236}">
                <a16:creationId xmlns:a16="http://schemas.microsoft.com/office/drawing/2014/main" id="{B1754C5B-C5AA-CE37-9002-E56F79217611}"/>
              </a:ext>
            </a:extLst>
          </p:cNvPr>
          <p:cNvPicPr>
            <a:picLocks noChangeAspect="1"/>
          </p:cNvPicPr>
          <p:nvPr/>
        </p:nvPicPr>
        <p:blipFill>
          <a:blip r:embed="rId5"/>
          <a:stretch>
            <a:fillRect/>
          </a:stretch>
        </p:blipFill>
        <p:spPr>
          <a:xfrm>
            <a:off x="8413026" y="4598670"/>
            <a:ext cx="3217333" cy="1793662"/>
          </a:xfrm>
          <a:prstGeom prst="rect">
            <a:avLst/>
          </a:prstGeom>
          <a:ln>
            <a:solidFill>
              <a:schemeClr val="accent1"/>
            </a:solidFill>
          </a:ln>
        </p:spPr>
      </p:pic>
      <p:sp>
        <p:nvSpPr>
          <p:cNvPr id="3" name="Content Placeholder 2">
            <a:extLst>
              <a:ext uri="{FF2B5EF4-FFF2-40B4-BE49-F238E27FC236}">
                <a16:creationId xmlns:a16="http://schemas.microsoft.com/office/drawing/2014/main" id="{893D2E71-0AC0-D8C0-1AB3-AB8D30856AA4}"/>
              </a:ext>
            </a:extLst>
          </p:cNvPr>
          <p:cNvSpPr>
            <a:spLocks noGrp="1"/>
          </p:cNvSpPr>
          <p:nvPr>
            <p:ph idx="1"/>
          </p:nvPr>
        </p:nvSpPr>
        <p:spPr>
          <a:xfrm>
            <a:off x="561237" y="1980210"/>
            <a:ext cx="7058761" cy="3953932"/>
          </a:xfrm>
        </p:spPr>
        <p:txBody>
          <a:bodyPr>
            <a:normAutofit/>
          </a:bodyPr>
          <a:lstStyle/>
          <a:p>
            <a:pPr>
              <a:lnSpc>
                <a:spcPct val="90000"/>
              </a:lnSpc>
            </a:pPr>
            <a:r>
              <a:rPr lang="en-US" sz="1400" b="1" dirty="0">
                <a:solidFill>
                  <a:schemeClr val="accent1"/>
                </a:solidFill>
                <a:latin typeface="Aptos" panose="020B0004020202020204" pitchFamily="34" charset="0"/>
              </a:rPr>
              <a:t>Data Extraction: </a:t>
            </a:r>
            <a:r>
              <a:rPr lang="en-US" sz="1400" dirty="0">
                <a:solidFill>
                  <a:srgbClr val="FFFFFF"/>
                </a:solidFill>
                <a:latin typeface="Aptos" panose="020B0004020202020204" pitchFamily="34" charset="0"/>
              </a:rPr>
              <a:t>The RAVDESS dataset was taken from Kaggle which contains 1440 audio files recorded by 12 Male and 12 Female actors displaying emotions such as Fear, pleasant surprise, sadness, Anger, etc. The distribution of data samples in the dataset is shown in a Bar chart</a:t>
            </a:r>
          </a:p>
          <a:p>
            <a:pPr>
              <a:lnSpc>
                <a:spcPct val="90000"/>
              </a:lnSpc>
            </a:pPr>
            <a:r>
              <a:rPr lang="en-US" sz="1400" b="1" dirty="0">
                <a:solidFill>
                  <a:schemeClr val="accent1"/>
                </a:solidFill>
                <a:latin typeface="Aptos" panose="020B0004020202020204" pitchFamily="34" charset="0"/>
              </a:rPr>
              <a:t>Data Exploration: </a:t>
            </a:r>
            <a:r>
              <a:rPr lang="en-US" sz="1400" dirty="0">
                <a:solidFill>
                  <a:srgbClr val="FFFFFF"/>
                </a:solidFill>
                <a:latin typeface="Aptos" panose="020B0004020202020204" pitchFamily="34" charset="0"/>
              </a:rPr>
              <a:t>The Audio files were converted to NumPy arrays using the Librosa Library in Python. The numeric data was validated by plotting Wave plot, Spectrogram, and Mel Spectrogram on a few sample files. </a:t>
            </a:r>
          </a:p>
          <a:p>
            <a:pPr>
              <a:lnSpc>
                <a:spcPct val="90000"/>
              </a:lnSpc>
            </a:pPr>
            <a:r>
              <a:rPr lang="en-US" sz="1400" b="1" kern="0" dirty="0">
                <a:solidFill>
                  <a:schemeClr val="accent1"/>
                </a:solidFill>
                <a:effectLst/>
                <a:latin typeface="Aptos" panose="020B0004020202020204" pitchFamily="34" charset="0"/>
                <a:ea typeface="Aptos" panose="020B0004020202020204" pitchFamily="34" charset="0"/>
                <a:cs typeface="Calibri Light" panose="020F0302020204030204" pitchFamily="34" charset="0"/>
              </a:rPr>
              <a:t>Feature Extraction: </a:t>
            </a:r>
            <a:r>
              <a:rPr lang="en-US" sz="1400" kern="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Various features such as Zero Crossing Rate, Root Mean Square, Mel-Frequency cepstral coefficients, short-term Fourier transforms of Chroma Variants, Spectral contrast, and Mel-Spectrogram were extracted for each speech file, and the resulting NumPy array of features were flattened and combined.</a:t>
            </a:r>
          </a:p>
          <a:p>
            <a:pPr>
              <a:lnSpc>
                <a:spcPct val="90000"/>
              </a:lnSpc>
            </a:pPr>
            <a:r>
              <a:rPr lang="en-US" sz="1400" b="1" kern="0" dirty="0">
                <a:solidFill>
                  <a:schemeClr val="accent1"/>
                </a:solidFill>
                <a:effectLst/>
                <a:latin typeface="Aptos" panose="020B0004020202020204" pitchFamily="34" charset="0"/>
                <a:ea typeface="Aptos" panose="020B0004020202020204" pitchFamily="34" charset="0"/>
                <a:cs typeface="Calibri Light" panose="020F0302020204030204" pitchFamily="34" charset="0"/>
              </a:rPr>
              <a:t>Data Preparation &amp; Splitting: </a:t>
            </a:r>
            <a:r>
              <a:rPr lang="en-US" sz="1400" kern="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Further Noise and Pitch were added for each speech file, and the resulting NumPy arrays were combined to be fed to the Machine Learning Model. The combined array was standardized using a standard scaler and label encoded to form the final input to the Machine learning model, before being split into Train and Test sets.</a:t>
            </a:r>
            <a:endParaRPr lang="en-US" sz="1400" dirty="0">
              <a:solidFill>
                <a:srgbClr val="FFFFFF"/>
              </a:solidFill>
            </a:endParaRPr>
          </a:p>
        </p:txBody>
      </p:sp>
      <p:pic>
        <p:nvPicPr>
          <p:cNvPr id="4" name="Picture 3">
            <a:extLst>
              <a:ext uri="{FF2B5EF4-FFF2-40B4-BE49-F238E27FC236}">
                <a16:creationId xmlns:a16="http://schemas.microsoft.com/office/drawing/2014/main" id="{66806137-2763-AFBA-2130-C5F2D003914D}"/>
              </a:ext>
            </a:extLst>
          </p:cNvPr>
          <p:cNvPicPr>
            <a:picLocks noChangeAspect="1"/>
          </p:cNvPicPr>
          <p:nvPr/>
        </p:nvPicPr>
        <p:blipFill>
          <a:blip r:embed="rId6"/>
          <a:stretch>
            <a:fillRect/>
          </a:stretch>
        </p:blipFill>
        <p:spPr>
          <a:xfrm>
            <a:off x="8657690" y="297511"/>
            <a:ext cx="2513305" cy="2117460"/>
          </a:xfrm>
          <a:prstGeom prst="rect">
            <a:avLst/>
          </a:prstGeom>
          <a:ln>
            <a:solidFill>
              <a:schemeClr val="accent1"/>
            </a:solidFill>
          </a:ln>
        </p:spPr>
      </p:pic>
      <p:pic>
        <p:nvPicPr>
          <p:cNvPr id="5" name="Picture 4">
            <a:extLst>
              <a:ext uri="{FF2B5EF4-FFF2-40B4-BE49-F238E27FC236}">
                <a16:creationId xmlns:a16="http://schemas.microsoft.com/office/drawing/2014/main" id="{CCBA1414-6547-19AC-C3AD-6661398CE7E0}"/>
              </a:ext>
            </a:extLst>
          </p:cNvPr>
          <p:cNvPicPr>
            <a:picLocks noChangeAspect="1"/>
          </p:cNvPicPr>
          <p:nvPr/>
        </p:nvPicPr>
        <p:blipFill>
          <a:blip r:embed="rId7"/>
          <a:stretch>
            <a:fillRect/>
          </a:stretch>
        </p:blipFill>
        <p:spPr>
          <a:xfrm>
            <a:off x="8413430" y="2543088"/>
            <a:ext cx="3217333" cy="1777576"/>
          </a:xfrm>
          <a:prstGeom prst="rect">
            <a:avLst/>
          </a:prstGeom>
          <a:ln>
            <a:solidFill>
              <a:schemeClr val="accent1"/>
            </a:solidFill>
          </a:ln>
        </p:spPr>
      </p:pic>
      <p:pic>
        <p:nvPicPr>
          <p:cNvPr id="9" name="Audio 8">
            <a:hlinkClick r:id="" action="ppaction://media"/>
            <a:extLst>
              <a:ext uri="{FF2B5EF4-FFF2-40B4-BE49-F238E27FC236}">
                <a16:creationId xmlns:a16="http://schemas.microsoft.com/office/drawing/2014/main" id="{FEF05766-6EDC-B8A9-4560-0A0C2533BE3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5994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3788"/>
    </mc:Choice>
    <mc:Fallback xmlns="">
      <p:transition spd="slow" advTm="63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screenshot of a computer program&#10;&#10;Description automatically generated">
            <a:extLst>
              <a:ext uri="{FF2B5EF4-FFF2-40B4-BE49-F238E27FC236}">
                <a16:creationId xmlns:a16="http://schemas.microsoft.com/office/drawing/2014/main" id="{9B856822-94CA-F340-1D76-4F52D9B1EBBD}"/>
              </a:ext>
            </a:extLst>
          </p:cNvPr>
          <p:cNvPicPr>
            <a:picLocks noChangeAspect="1"/>
          </p:cNvPicPr>
          <p:nvPr/>
        </p:nvPicPr>
        <p:blipFill>
          <a:blip r:embed="rId5"/>
          <a:stretch>
            <a:fillRect/>
          </a:stretch>
        </p:blipFill>
        <p:spPr>
          <a:xfrm>
            <a:off x="720636" y="975873"/>
            <a:ext cx="5476375" cy="5106719"/>
          </a:xfrm>
          <a:prstGeom prst="rect">
            <a:avLst/>
          </a:prstGeom>
          <a:ln>
            <a:solidFill>
              <a:schemeClr val="accent1"/>
            </a:solidFill>
          </a:ln>
        </p:spPr>
      </p:pic>
      <p:sp>
        <p:nvSpPr>
          <p:cNvPr id="30" name="Rectangle 29">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5161FA6-B188-84CF-06F6-E9765C5BBE2B}"/>
              </a:ext>
            </a:extLst>
          </p:cNvPr>
          <p:cNvSpPr>
            <a:spLocks noGrp="1"/>
          </p:cNvSpPr>
          <p:nvPr>
            <p:ph type="title"/>
          </p:nvPr>
        </p:nvSpPr>
        <p:spPr>
          <a:xfrm>
            <a:off x="6873606" y="938022"/>
            <a:ext cx="4597758" cy="1188720"/>
          </a:xfrm>
        </p:spPr>
        <p:txBody>
          <a:bodyPr>
            <a:normAutofit/>
          </a:bodyPr>
          <a:lstStyle/>
          <a:p>
            <a:pPr>
              <a:lnSpc>
                <a:spcPct val="90000"/>
              </a:lnSpc>
            </a:pPr>
            <a:r>
              <a:rPr lang="en-US" sz="2600" dirty="0">
                <a:solidFill>
                  <a:srgbClr val="FFFFFF"/>
                </a:solidFill>
              </a:rPr>
              <a:t>Speech Emotion Recognition- Model Building</a:t>
            </a:r>
          </a:p>
        </p:txBody>
      </p:sp>
      <p:sp>
        <p:nvSpPr>
          <p:cNvPr id="3" name="Content Placeholder 2">
            <a:extLst>
              <a:ext uri="{FF2B5EF4-FFF2-40B4-BE49-F238E27FC236}">
                <a16:creationId xmlns:a16="http://schemas.microsoft.com/office/drawing/2014/main" id="{4E08530C-5AA0-C45C-9A1F-1AED70FA0ACA}"/>
              </a:ext>
            </a:extLst>
          </p:cNvPr>
          <p:cNvSpPr>
            <a:spLocks noGrp="1"/>
          </p:cNvSpPr>
          <p:nvPr>
            <p:ph idx="1"/>
          </p:nvPr>
        </p:nvSpPr>
        <p:spPr>
          <a:xfrm>
            <a:off x="6873606" y="2340864"/>
            <a:ext cx="4597758" cy="3793237"/>
          </a:xfrm>
        </p:spPr>
        <p:txBody>
          <a:bodyPr>
            <a:normAutofit fontScale="92500" lnSpcReduction="20000"/>
          </a:bodyPr>
          <a:lstStyle/>
          <a:p>
            <a:r>
              <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A Convolutional Neural Network Model was built using TensorFlow, which uses Keras Sequential API. </a:t>
            </a:r>
          </a:p>
          <a:p>
            <a:r>
              <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Like the Image classification model, several Hidden layers were added to the Neural Network using Conv2D and MaxPooling2D. </a:t>
            </a:r>
          </a:p>
          <a:p>
            <a:r>
              <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The Rectified Linear Activation function, commonly known as "ReLU," was used in the hidden layers.</a:t>
            </a:r>
          </a:p>
          <a:p>
            <a:r>
              <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The “</a:t>
            </a:r>
            <a:r>
              <a:rPr lang="en-US" sz="1600" dirty="0" err="1">
                <a:solidFill>
                  <a:srgbClr val="FFFFFF"/>
                </a:solidFill>
                <a:effectLst/>
                <a:latin typeface="Aptos" panose="020B0004020202020204" pitchFamily="34" charset="0"/>
                <a:ea typeface="Aptos" panose="020B0004020202020204" pitchFamily="34" charset="0"/>
                <a:cs typeface="Calibri Light" panose="020F0302020204030204" pitchFamily="34" charset="0"/>
              </a:rPr>
              <a:t>softmax</a:t>
            </a:r>
            <a:r>
              <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rPr>
              <a:t>” function was used in the final output layer as an activation function as there were multiple classes in the Target variable. </a:t>
            </a:r>
          </a:p>
          <a:p>
            <a:r>
              <a:rPr lang="en-US" sz="1600" dirty="0">
                <a:solidFill>
                  <a:srgbClr val="FFFFFF"/>
                </a:solidFill>
                <a:latin typeface="Aptos" panose="020B0004020202020204" pitchFamily="34" charset="0"/>
                <a:cs typeface="Calibri Light" panose="020F0302020204030204" pitchFamily="34" charset="0"/>
              </a:rPr>
              <a:t>Adaptive Moment Estimation,(Adam) was used as the optimizer to minimize the loss function during the training of neural networks. Accuracy was used as the evaluation metric.</a:t>
            </a:r>
          </a:p>
          <a:p>
            <a:endParaRPr lang="en-US" sz="1600" dirty="0">
              <a:solidFill>
                <a:srgbClr val="FFFFFF"/>
              </a:solidFill>
              <a:effectLst/>
              <a:latin typeface="Aptos" panose="020B0004020202020204" pitchFamily="34" charset="0"/>
              <a:ea typeface="Aptos" panose="020B0004020202020204" pitchFamily="34" charset="0"/>
              <a:cs typeface="Calibri Light" panose="020F0302020204030204" pitchFamily="34" charset="0"/>
            </a:endParaRPr>
          </a:p>
        </p:txBody>
      </p:sp>
      <p:pic>
        <p:nvPicPr>
          <p:cNvPr id="8" name="Audio 7">
            <a:hlinkClick r:id="" action="ppaction://media"/>
            <a:extLst>
              <a:ext uri="{FF2B5EF4-FFF2-40B4-BE49-F238E27FC236}">
                <a16:creationId xmlns:a16="http://schemas.microsoft.com/office/drawing/2014/main" id="{6FD38B81-DFAB-D26F-37DC-34F1DF4318E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166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3638"/>
    </mc:Choice>
    <mc:Fallback xmlns="">
      <p:transition spd="slow" advTm="43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48F9A-89B8-8320-6273-54D32EAE2403}"/>
              </a:ext>
            </a:extLst>
          </p:cNvPr>
          <p:cNvSpPr>
            <a:spLocks noGrp="1"/>
          </p:cNvSpPr>
          <p:nvPr>
            <p:ph type="title"/>
          </p:nvPr>
        </p:nvSpPr>
        <p:spPr>
          <a:xfrm>
            <a:off x="446534" y="710145"/>
            <a:ext cx="8198972" cy="598504"/>
          </a:xfrm>
        </p:spPr>
        <p:txBody>
          <a:bodyPr>
            <a:normAutofit/>
          </a:bodyPr>
          <a:lstStyle/>
          <a:p>
            <a:r>
              <a:rPr lang="en-US" dirty="0">
                <a:solidFill>
                  <a:schemeClr val="tx2"/>
                </a:solidFill>
              </a:rPr>
              <a:t>Evaluation &amp; Validation  of Model Results</a:t>
            </a:r>
          </a:p>
        </p:txBody>
      </p:sp>
      <p:sp>
        <p:nvSpPr>
          <p:cNvPr id="12" name="Rectangle 11">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4" name="Content Placeholder 2">
            <a:extLst>
              <a:ext uri="{FF2B5EF4-FFF2-40B4-BE49-F238E27FC236}">
                <a16:creationId xmlns:a16="http://schemas.microsoft.com/office/drawing/2014/main" id="{09E28751-EB44-6C3F-6D75-C5E1BA2F0F3A}"/>
              </a:ext>
            </a:extLst>
          </p:cNvPr>
          <p:cNvGraphicFramePr>
            <a:graphicFrameLocks noGrp="1"/>
          </p:cNvGraphicFramePr>
          <p:nvPr>
            <p:ph idx="1"/>
            <p:extLst>
              <p:ext uri="{D42A27DB-BD31-4B8C-83A1-F6EECF244321}">
                <p14:modId xmlns:p14="http://schemas.microsoft.com/office/powerpoint/2010/main" val="1858362193"/>
              </p:ext>
            </p:extLst>
          </p:nvPr>
        </p:nvGraphicFramePr>
        <p:xfrm>
          <a:off x="446534" y="1541062"/>
          <a:ext cx="6465091" cy="4638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A screenshot of a graph&#10;&#10;Description automatically generated">
            <a:extLst>
              <a:ext uri="{FF2B5EF4-FFF2-40B4-BE49-F238E27FC236}">
                <a16:creationId xmlns:a16="http://schemas.microsoft.com/office/drawing/2014/main" id="{A8328220-8B84-552C-8E6E-B00E8FDEDB78}"/>
              </a:ext>
            </a:extLst>
          </p:cNvPr>
          <p:cNvPicPr>
            <a:picLocks noChangeAspect="1"/>
          </p:cNvPicPr>
          <p:nvPr/>
        </p:nvPicPr>
        <p:blipFill>
          <a:blip r:embed="rId9"/>
          <a:stretch>
            <a:fillRect/>
          </a:stretch>
        </p:blipFill>
        <p:spPr>
          <a:xfrm>
            <a:off x="7978391" y="1541063"/>
            <a:ext cx="3146843" cy="2666950"/>
          </a:xfrm>
          <a:prstGeom prst="rect">
            <a:avLst/>
          </a:prstGeom>
          <a:ln>
            <a:solidFill>
              <a:schemeClr val="accent1"/>
            </a:solidFill>
          </a:ln>
        </p:spPr>
      </p:pic>
      <p:pic>
        <p:nvPicPr>
          <p:cNvPr id="4" name="Picture 3" descr="A graph of a graph of a number of objects&#10;&#10;Description automatically generated with medium confidence">
            <a:extLst>
              <a:ext uri="{FF2B5EF4-FFF2-40B4-BE49-F238E27FC236}">
                <a16:creationId xmlns:a16="http://schemas.microsoft.com/office/drawing/2014/main" id="{AB58F564-EF22-427C-A502-81F5D7060B10}"/>
              </a:ext>
            </a:extLst>
          </p:cNvPr>
          <p:cNvPicPr>
            <a:picLocks noChangeAspect="1"/>
          </p:cNvPicPr>
          <p:nvPr/>
        </p:nvPicPr>
        <p:blipFill>
          <a:blip r:embed="rId10"/>
          <a:stretch>
            <a:fillRect/>
          </a:stretch>
        </p:blipFill>
        <p:spPr>
          <a:xfrm>
            <a:off x="7040496" y="4400682"/>
            <a:ext cx="4616117" cy="1869526"/>
          </a:xfrm>
          <a:prstGeom prst="rect">
            <a:avLst/>
          </a:prstGeom>
          <a:ln>
            <a:solidFill>
              <a:schemeClr val="accent1"/>
            </a:solidFill>
          </a:ln>
        </p:spPr>
      </p:pic>
      <p:sp>
        <p:nvSpPr>
          <p:cNvPr id="3" name="TextBox 2">
            <a:extLst>
              <a:ext uri="{FF2B5EF4-FFF2-40B4-BE49-F238E27FC236}">
                <a16:creationId xmlns:a16="http://schemas.microsoft.com/office/drawing/2014/main" id="{768A8ECF-885D-E2B9-8C95-DE4034FFE043}"/>
              </a:ext>
            </a:extLst>
          </p:cNvPr>
          <p:cNvSpPr txBox="1"/>
          <p:nvPr/>
        </p:nvSpPr>
        <p:spPr>
          <a:xfrm>
            <a:off x="1276141" y="5566787"/>
            <a:ext cx="5466303" cy="523220"/>
          </a:xfrm>
          <a:prstGeom prst="rect">
            <a:avLst/>
          </a:prstGeom>
          <a:noFill/>
        </p:spPr>
        <p:txBody>
          <a:bodyPr wrap="square" rtlCol="0">
            <a:spAutoFit/>
          </a:bodyPr>
          <a:lstStyle/>
          <a:p>
            <a:pPr defTabSz="622300">
              <a:spcBef>
                <a:spcPct val="0"/>
              </a:spcBef>
              <a:spcAft>
                <a:spcPct val="35000"/>
              </a:spcAft>
            </a:pPr>
            <a:r>
              <a:rPr lang="en-US" sz="1400" dirty="0">
                <a:solidFill>
                  <a:prstClr val="black">
                    <a:hueOff val="0"/>
                    <a:satOff val="0"/>
                    <a:lumOff val="0"/>
                    <a:alphaOff val="0"/>
                  </a:prstClr>
                </a:solidFill>
                <a:latin typeface="Gill Sans MT" panose="020B0502020104020203"/>
              </a:rPr>
              <a:t>The Model results were validated by extracting the text from the Audio files and a BERT NLP model was used for Validating the Text sentiment.</a:t>
            </a:r>
          </a:p>
        </p:txBody>
      </p:sp>
      <p:pic>
        <p:nvPicPr>
          <p:cNvPr id="9" name="Audio 8">
            <a:hlinkClick r:id="" action="ppaction://media"/>
            <a:extLst>
              <a:ext uri="{FF2B5EF4-FFF2-40B4-BE49-F238E27FC236}">
                <a16:creationId xmlns:a16="http://schemas.microsoft.com/office/drawing/2014/main" id="{9D244CDD-597D-6ECF-870E-625E5C0D6B4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6109516"/>
      </p:ext>
    </p:extLst>
  </p:cSld>
  <p:clrMapOvr>
    <a:masterClrMapping/>
  </p:clrMapOvr>
  <mc:AlternateContent xmlns:mc="http://schemas.openxmlformats.org/markup-compatibility/2006" xmlns:p14="http://schemas.microsoft.com/office/powerpoint/2010/main">
    <mc:Choice Requires="p14">
      <p:transition spd="slow" p14:dur="2000" advTm="44361"/>
    </mc:Choice>
    <mc:Fallback xmlns="">
      <p:transition spd="slow" advTm="44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
</p:tagLst>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Ion</Template>
  <TotalTime>1493</TotalTime>
  <Words>1704</Words>
  <Application>Microsoft Office PowerPoint</Application>
  <PresentationFormat>Widescreen</PresentationFormat>
  <Paragraphs>103</Paragraphs>
  <Slides>14</Slides>
  <Notes>11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Calibri</vt:lpstr>
      <vt:lpstr>Gill Sans MT</vt:lpstr>
      <vt:lpstr>Wingdings</vt:lpstr>
      <vt:lpstr>Wingdings 2</vt:lpstr>
      <vt:lpstr>DividendVTI</vt:lpstr>
      <vt:lpstr>Improve Call Center Effectiveness Using Machine Learning</vt:lpstr>
      <vt:lpstr>Problems Faced by the Call Centers</vt:lpstr>
      <vt:lpstr>How can Machine Learning help?</vt:lpstr>
      <vt:lpstr>Steps Involved in the Model Building Process</vt:lpstr>
      <vt:lpstr>Difference between Emotion &amp; Sentiment Analysis</vt:lpstr>
      <vt:lpstr>Image Classification for Sentiment Analysis</vt:lpstr>
      <vt:lpstr>Speech Emotion Recognition</vt:lpstr>
      <vt:lpstr>Speech Emotion Recognition- Model Building</vt:lpstr>
      <vt:lpstr>Evaluation &amp; Validation  of Model Results</vt:lpstr>
      <vt:lpstr>Sample outcomes of the Model</vt:lpstr>
      <vt:lpstr>Implementation Plan &amp; Recommendations</vt:lpstr>
      <vt:lpstr>Challenges &amp; Ethical Concerns</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Guruprasad Velikadu Krishnamoorthy</dc:creator>
  <cp:lastModifiedBy>Guruprasad Velikadu Krishnamoorthy</cp:lastModifiedBy>
  <cp:revision>198</cp:revision>
  <dcterms:created xsi:type="dcterms:W3CDTF">2024-07-13T23:18:03Z</dcterms:created>
  <dcterms:modified xsi:type="dcterms:W3CDTF">2024-07-20T21:06:29Z</dcterms:modified>
</cp:coreProperties>
</file>